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20"/>
  </p:notesMasterIdLst>
  <p:handoutMasterIdLst>
    <p:handoutMasterId r:id="rId21"/>
  </p:handoutMasterIdLst>
  <p:sldIdLst>
    <p:sldId id="12603" r:id="rId5"/>
    <p:sldId id="2147473101" r:id="rId6"/>
    <p:sldId id="2147473117" r:id="rId7"/>
    <p:sldId id="2147473090" r:id="rId8"/>
    <p:sldId id="2147473091" r:id="rId9"/>
    <p:sldId id="2147473093" r:id="rId10"/>
    <p:sldId id="2147473094" r:id="rId11"/>
    <p:sldId id="2147473097" r:id="rId12"/>
    <p:sldId id="2147473120" r:id="rId13"/>
    <p:sldId id="2147473112" r:id="rId14"/>
    <p:sldId id="2147473121" r:id="rId15"/>
    <p:sldId id="2147473095" r:id="rId16"/>
    <p:sldId id="2147473100" r:id="rId17"/>
    <p:sldId id="2147473103" r:id="rId18"/>
    <p:sldId id="2147473118" r:id="rId19"/>
  </p:sldIdLst>
  <p:sldSz cx="12192000" cy="6858000"/>
  <p:notesSz cx="7023100" cy="93091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orient="horz" pos="1063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7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00D96A-52FD-F59E-45FA-9F41B070FBDF}" name="Sopwith, Will" initials="SW" userId="S::will.sopwith@iqvia.com::def5ed5a-5d62-4f8c-9b57-788e2b31559a" providerId="AD"/>
  <p188:author id="{4F49B493-F41F-CF9E-40B1-830C321FE832}" name="Anderson, James EX1" initials="AJE" userId="S::james.anderson3@iqvia.com::84488059-3b8d-4ed7-a1c7-3a5be6c6148c" providerId="AD"/>
  <p188:author id="{777B70B2-B7FD-64D7-AA66-A687FECEAF77}" name="Mahon, Piers" initials="MP" userId="S::pmahon@uk.imshealth.com::94c26c6b-8763-4840-89d4-21095d30e0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with, Will" initials="SW" lastIdx="4" clrIdx="0">
    <p:extLst>
      <p:ext uri="{19B8F6BF-5375-455C-9EA6-DF929625EA0E}">
        <p15:presenceInfo xmlns:p15="http://schemas.microsoft.com/office/powerpoint/2012/main" userId="S::will.sopwith@iqvia.com::def5ed5a-5d62-4f8c-9b57-788e2b31559a" providerId="AD"/>
      </p:ext>
    </p:extLst>
  </p:cmAuthor>
  <p:cmAuthor id="2" name="Anderson, James EX1" initials="AJE" lastIdx="9" clrIdx="1">
    <p:extLst>
      <p:ext uri="{19B8F6BF-5375-455C-9EA6-DF929625EA0E}">
        <p15:presenceInfo xmlns:p15="http://schemas.microsoft.com/office/powerpoint/2012/main" userId="S::james.anderson3@iqvia.com::84488059-3b8d-4ed7-a1c7-3a5be6c6148c" providerId="AD"/>
      </p:ext>
    </p:extLst>
  </p:cmAuthor>
  <p:cmAuthor id="3" name="Yusuff, Asma" initials="YA" lastIdx="1" clrIdx="2">
    <p:extLst>
      <p:ext uri="{19B8F6BF-5375-455C-9EA6-DF929625EA0E}">
        <p15:presenceInfo xmlns:p15="http://schemas.microsoft.com/office/powerpoint/2012/main" userId="S::AYusuff@in.imshealth.com::cd6c2f68-f502-4d53-a1b2-5e53382e9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00620"/>
    <a:srgbClr val="7A7A7A"/>
    <a:srgbClr val="FEE2E5"/>
    <a:srgbClr val="4080A5"/>
    <a:srgbClr val="606B71"/>
    <a:srgbClr val="D9D9D9"/>
    <a:srgbClr val="FF0909"/>
    <a:srgbClr val="FFFFFF"/>
    <a:srgbClr val="F7D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8" y="64"/>
      </p:cViewPr>
      <p:guideLst>
        <p:guide orient="horz" pos="3838"/>
        <p:guide pos="240"/>
        <p:guide orient="horz" pos="1063"/>
        <p:guide orient="horz" pos="936"/>
        <p:guide pos="73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E87B3-4504-4F56-B7EB-513616BD0FCD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7897DD69-5B01-4ADB-B93C-5B118B22EA6E}">
      <dgm:prSet phldrT="[Text]" phldr="0"/>
      <dgm:spPr/>
      <dgm:t>
        <a:bodyPr/>
        <a:lstStyle/>
        <a:p>
          <a:pPr rtl="0"/>
          <a:r>
            <a:rPr lang="de-DE" dirty="0" err="1">
              <a:latin typeface="Arial" panose="020B0604020202020204"/>
            </a:rPr>
            <a:t>Inclusion</a:t>
          </a:r>
          <a:r>
            <a:rPr lang="de-DE" dirty="0">
              <a:latin typeface="Arial" panose="020B0604020202020204"/>
            </a:rPr>
            <a:t> </a:t>
          </a:r>
          <a:r>
            <a:rPr lang="de-DE" dirty="0" err="1">
              <a:latin typeface="Arial" panose="020B0604020202020204"/>
            </a:rPr>
            <a:t>of</a:t>
          </a:r>
          <a:r>
            <a:rPr lang="de-DE" dirty="0">
              <a:latin typeface="Arial" panose="020B0604020202020204"/>
            </a:rPr>
            <a:t> </a:t>
          </a:r>
          <a:r>
            <a:rPr lang="de-DE" dirty="0" err="1">
              <a:latin typeface="Arial" panose="020B0604020202020204"/>
            </a:rPr>
            <a:t>further</a:t>
          </a:r>
          <a:r>
            <a:rPr lang="de-DE" dirty="0">
              <a:latin typeface="Arial" panose="020B0604020202020204"/>
            </a:rPr>
            <a:t> </a:t>
          </a:r>
          <a:r>
            <a:rPr lang="de-DE" dirty="0" err="1">
              <a:latin typeface="Arial" panose="020B0604020202020204"/>
            </a:rPr>
            <a:t>data</a:t>
          </a:r>
          <a:r>
            <a:rPr lang="de-DE" dirty="0">
              <a:latin typeface="Arial" panose="020B0604020202020204"/>
            </a:rPr>
            <a:t> </a:t>
          </a:r>
          <a:r>
            <a:rPr lang="de-DE" dirty="0" err="1">
              <a:latin typeface="Arial" panose="020B0604020202020204"/>
            </a:rPr>
            <a:t>partners</a:t>
          </a:r>
          <a:endParaRPr lang="de-DE" dirty="0"/>
        </a:p>
      </dgm:t>
    </dgm:pt>
    <dgm:pt modelId="{203378E0-8E06-487D-AD09-8B31791DC037}" type="parTrans" cxnId="{A4B42032-4317-4E77-B233-E97051F1E0A4}">
      <dgm:prSet/>
      <dgm:spPr/>
      <dgm:t>
        <a:bodyPr/>
        <a:lstStyle/>
        <a:p>
          <a:endParaRPr lang="en-DE"/>
        </a:p>
      </dgm:t>
    </dgm:pt>
    <dgm:pt modelId="{1A003663-0D92-4E9D-90F3-08CB5D5FE89D}" type="sibTrans" cxnId="{A4B42032-4317-4E77-B233-E97051F1E0A4}">
      <dgm:prSet/>
      <dgm:spPr/>
      <dgm:t>
        <a:bodyPr/>
        <a:lstStyle/>
        <a:p>
          <a:endParaRPr lang="en-DE"/>
        </a:p>
      </dgm:t>
    </dgm:pt>
    <dgm:pt modelId="{F22FB73F-C95F-413B-8E53-4BBB2962CE70}">
      <dgm:prSet phldrT="[Text]" phldr="0"/>
      <dgm:spPr/>
      <dgm:t>
        <a:bodyPr/>
        <a:lstStyle/>
        <a:p>
          <a:pPr rtl="0"/>
          <a:r>
            <a:rPr lang="de-DE" dirty="0"/>
            <a:t>Acquisition </a:t>
          </a:r>
          <a:r>
            <a:rPr lang="de-DE" dirty="0" err="1"/>
            <a:t>of</a:t>
          </a:r>
          <a:r>
            <a:rPr lang="de-DE" dirty="0"/>
            <a:t> additional </a:t>
          </a:r>
          <a:r>
            <a:rPr lang="de-DE" dirty="0" err="1"/>
            <a:t>funding</a:t>
          </a:r>
        </a:p>
      </dgm:t>
    </dgm:pt>
    <dgm:pt modelId="{880ED30D-1C27-4D6D-9373-BFB8716E732D}" type="parTrans" cxnId="{B914E45C-A5C6-410B-A0F0-252C7B6CCAA8}">
      <dgm:prSet/>
      <dgm:spPr/>
      <dgm:t>
        <a:bodyPr/>
        <a:lstStyle/>
        <a:p>
          <a:endParaRPr lang="en-DE"/>
        </a:p>
      </dgm:t>
    </dgm:pt>
    <dgm:pt modelId="{0CF2363B-ACC2-4D44-9109-F83C23D8AD6A}" type="sibTrans" cxnId="{B914E45C-A5C6-410B-A0F0-252C7B6CCAA8}">
      <dgm:prSet/>
      <dgm:spPr/>
      <dgm:t>
        <a:bodyPr/>
        <a:lstStyle/>
        <a:p>
          <a:endParaRPr lang="en-DE"/>
        </a:p>
      </dgm:t>
    </dgm:pt>
    <dgm:pt modelId="{44EA689F-1D06-4201-92AE-9F46F35A6084}">
      <dgm:prSet phldrT="[Text]" phldr="0"/>
      <dgm:spPr/>
      <dgm:t>
        <a:bodyPr/>
        <a:lstStyle/>
        <a:p>
          <a:pPr rtl="0"/>
          <a:r>
            <a:rPr lang="de-DE" dirty="0"/>
            <a:t>Expansion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research</a:t>
          </a:r>
          <a:r>
            <a:rPr lang="de-DE" dirty="0"/>
            <a:t> </a:t>
          </a:r>
          <a:r>
            <a:rPr lang="de-DE" dirty="0" err="1"/>
            <a:t>objectives</a:t>
          </a:r>
        </a:p>
      </dgm:t>
    </dgm:pt>
    <dgm:pt modelId="{8F340DA1-18DB-4FA6-8431-E19A26795234}" type="parTrans" cxnId="{94D14577-1171-4F6C-85E0-36CEF35D2E17}">
      <dgm:prSet/>
      <dgm:spPr/>
      <dgm:t>
        <a:bodyPr/>
        <a:lstStyle/>
        <a:p>
          <a:endParaRPr lang="en-DE"/>
        </a:p>
      </dgm:t>
    </dgm:pt>
    <dgm:pt modelId="{27AE8A0E-0E89-48EF-A4FB-1151EF0307BD}" type="sibTrans" cxnId="{94D14577-1171-4F6C-85E0-36CEF35D2E17}">
      <dgm:prSet/>
      <dgm:spPr/>
      <dgm:t>
        <a:bodyPr/>
        <a:lstStyle/>
        <a:p>
          <a:endParaRPr lang="en-DE"/>
        </a:p>
      </dgm:t>
    </dgm:pt>
    <dgm:pt modelId="{D1BA1A12-61C7-436E-9584-6F262370CA3A}" type="pres">
      <dgm:prSet presAssocID="{30EE87B3-4504-4F56-B7EB-513616BD0FCD}" presName="CompostProcess" presStyleCnt="0">
        <dgm:presLayoutVars>
          <dgm:dir/>
          <dgm:resizeHandles val="exact"/>
        </dgm:presLayoutVars>
      </dgm:prSet>
      <dgm:spPr/>
    </dgm:pt>
    <dgm:pt modelId="{8D301965-19D5-43BE-B38B-DA281F25BC27}" type="pres">
      <dgm:prSet presAssocID="{30EE87B3-4504-4F56-B7EB-513616BD0FCD}" presName="arrow" presStyleLbl="bgShp" presStyleIdx="0" presStyleCnt="1"/>
      <dgm:spPr/>
    </dgm:pt>
    <dgm:pt modelId="{50F0B779-539E-4564-881C-8790F48BE0BD}" type="pres">
      <dgm:prSet presAssocID="{30EE87B3-4504-4F56-B7EB-513616BD0FCD}" presName="linearProcess" presStyleCnt="0"/>
      <dgm:spPr/>
    </dgm:pt>
    <dgm:pt modelId="{3ABAC636-3694-4111-B84B-29F803BF6C7B}" type="pres">
      <dgm:prSet presAssocID="{7897DD69-5B01-4ADB-B93C-5B118B22EA6E}" presName="textNode" presStyleLbl="node1" presStyleIdx="0" presStyleCnt="3">
        <dgm:presLayoutVars>
          <dgm:bulletEnabled val="1"/>
        </dgm:presLayoutVars>
      </dgm:prSet>
      <dgm:spPr/>
    </dgm:pt>
    <dgm:pt modelId="{26827A4A-3BA2-453A-BCE0-45B13FF2C062}" type="pres">
      <dgm:prSet presAssocID="{1A003663-0D92-4E9D-90F3-08CB5D5FE89D}" presName="sibTrans" presStyleCnt="0"/>
      <dgm:spPr/>
    </dgm:pt>
    <dgm:pt modelId="{410908BB-5578-466D-BB93-C41457E07D12}" type="pres">
      <dgm:prSet presAssocID="{F22FB73F-C95F-413B-8E53-4BBB2962CE70}" presName="textNode" presStyleLbl="node1" presStyleIdx="1" presStyleCnt="3">
        <dgm:presLayoutVars>
          <dgm:bulletEnabled val="1"/>
        </dgm:presLayoutVars>
      </dgm:prSet>
      <dgm:spPr/>
    </dgm:pt>
    <dgm:pt modelId="{8EF3377B-320F-43E2-A9C0-16499BAB39DD}" type="pres">
      <dgm:prSet presAssocID="{0CF2363B-ACC2-4D44-9109-F83C23D8AD6A}" presName="sibTrans" presStyleCnt="0"/>
      <dgm:spPr/>
    </dgm:pt>
    <dgm:pt modelId="{90BBDF9A-BBFD-4F98-99ED-DB33899F5C14}" type="pres">
      <dgm:prSet presAssocID="{44EA689F-1D06-4201-92AE-9F46F35A60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860D104-8434-4CD6-87E7-0F74FE61EEC1}" type="presOf" srcId="{30EE87B3-4504-4F56-B7EB-513616BD0FCD}" destId="{D1BA1A12-61C7-436E-9584-6F262370CA3A}" srcOrd="0" destOrd="0" presId="urn:microsoft.com/office/officeart/2005/8/layout/hProcess9"/>
    <dgm:cxn modelId="{A4B42032-4317-4E77-B233-E97051F1E0A4}" srcId="{30EE87B3-4504-4F56-B7EB-513616BD0FCD}" destId="{7897DD69-5B01-4ADB-B93C-5B118B22EA6E}" srcOrd="0" destOrd="0" parTransId="{203378E0-8E06-487D-AD09-8B31791DC037}" sibTransId="{1A003663-0D92-4E9D-90F3-08CB5D5FE89D}"/>
    <dgm:cxn modelId="{F0AD5D35-4305-4BE7-88AC-B442287D4A18}" type="presOf" srcId="{F22FB73F-C95F-413B-8E53-4BBB2962CE70}" destId="{410908BB-5578-466D-BB93-C41457E07D12}" srcOrd="0" destOrd="0" presId="urn:microsoft.com/office/officeart/2005/8/layout/hProcess9"/>
    <dgm:cxn modelId="{B914E45C-A5C6-410B-A0F0-252C7B6CCAA8}" srcId="{30EE87B3-4504-4F56-B7EB-513616BD0FCD}" destId="{F22FB73F-C95F-413B-8E53-4BBB2962CE70}" srcOrd="1" destOrd="0" parTransId="{880ED30D-1C27-4D6D-9373-BFB8716E732D}" sibTransId="{0CF2363B-ACC2-4D44-9109-F83C23D8AD6A}"/>
    <dgm:cxn modelId="{AA0A1A67-9EE4-4406-9655-B97548894BE8}" type="presOf" srcId="{7897DD69-5B01-4ADB-B93C-5B118B22EA6E}" destId="{3ABAC636-3694-4111-B84B-29F803BF6C7B}" srcOrd="0" destOrd="0" presId="urn:microsoft.com/office/officeart/2005/8/layout/hProcess9"/>
    <dgm:cxn modelId="{94D14577-1171-4F6C-85E0-36CEF35D2E17}" srcId="{30EE87B3-4504-4F56-B7EB-513616BD0FCD}" destId="{44EA689F-1D06-4201-92AE-9F46F35A6084}" srcOrd="2" destOrd="0" parTransId="{8F340DA1-18DB-4FA6-8431-E19A26795234}" sibTransId="{27AE8A0E-0E89-48EF-A4FB-1151EF0307BD}"/>
    <dgm:cxn modelId="{C5521793-8C99-4EDE-A69E-EF9EC69CF365}" type="presOf" srcId="{44EA689F-1D06-4201-92AE-9F46F35A6084}" destId="{90BBDF9A-BBFD-4F98-99ED-DB33899F5C14}" srcOrd="0" destOrd="0" presId="urn:microsoft.com/office/officeart/2005/8/layout/hProcess9"/>
    <dgm:cxn modelId="{EEB87EB1-453F-4F55-9274-D327FDD9119F}" type="presParOf" srcId="{D1BA1A12-61C7-436E-9584-6F262370CA3A}" destId="{8D301965-19D5-43BE-B38B-DA281F25BC27}" srcOrd="0" destOrd="0" presId="urn:microsoft.com/office/officeart/2005/8/layout/hProcess9"/>
    <dgm:cxn modelId="{86B2E2CD-AF48-4420-B537-40D5F26A8391}" type="presParOf" srcId="{D1BA1A12-61C7-436E-9584-6F262370CA3A}" destId="{50F0B779-539E-4564-881C-8790F48BE0BD}" srcOrd="1" destOrd="0" presId="urn:microsoft.com/office/officeart/2005/8/layout/hProcess9"/>
    <dgm:cxn modelId="{E291EA11-7C70-498C-A6EE-8AAC39B3639A}" type="presParOf" srcId="{50F0B779-539E-4564-881C-8790F48BE0BD}" destId="{3ABAC636-3694-4111-B84B-29F803BF6C7B}" srcOrd="0" destOrd="0" presId="urn:microsoft.com/office/officeart/2005/8/layout/hProcess9"/>
    <dgm:cxn modelId="{F63AABE4-5FAD-45A0-B069-5D9308A9AD7C}" type="presParOf" srcId="{50F0B779-539E-4564-881C-8790F48BE0BD}" destId="{26827A4A-3BA2-453A-BCE0-45B13FF2C062}" srcOrd="1" destOrd="0" presId="urn:microsoft.com/office/officeart/2005/8/layout/hProcess9"/>
    <dgm:cxn modelId="{70CCC130-CB30-45FB-AF62-A633DC723BA6}" type="presParOf" srcId="{50F0B779-539E-4564-881C-8790F48BE0BD}" destId="{410908BB-5578-466D-BB93-C41457E07D12}" srcOrd="2" destOrd="0" presId="urn:microsoft.com/office/officeart/2005/8/layout/hProcess9"/>
    <dgm:cxn modelId="{81C46B99-ED50-4585-BB25-0DE4E4D8245B}" type="presParOf" srcId="{50F0B779-539E-4564-881C-8790F48BE0BD}" destId="{8EF3377B-320F-43E2-A9C0-16499BAB39DD}" srcOrd="3" destOrd="0" presId="urn:microsoft.com/office/officeart/2005/8/layout/hProcess9"/>
    <dgm:cxn modelId="{9A8AE629-6D23-415D-B995-9619EFD867FA}" type="presParOf" srcId="{50F0B779-539E-4564-881C-8790F48BE0BD}" destId="{90BBDF9A-BBFD-4F98-99ED-DB33899F5C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1965-19D5-43BE-B38B-DA281F25BC27}">
      <dsp:nvSpPr>
        <dsp:cNvPr id="0" name=""/>
        <dsp:cNvSpPr/>
      </dsp:nvSpPr>
      <dsp:spPr>
        <a:xfrm>
          <a:off x="551621" y="0"/>
          <a:ext cx="6251713" cy="4558695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AC636-3694-4111-B84B-29F803BF6C7B}">
      <dsp:nvSpPr>
        <dsp:cNvPr id="0" name=""/>
        <dsp:cNvSpPr/>
      </dsp:nvSpPr>
      <dsp:spPr>
        <a:xfrm>
          <a:off x="7900" y="1367608"/>
          <a:ext cx="2367376" cy="18234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 err="1">
              <a:latin typeface="Arial" panose="020B0604020202020204"/>
            </a:rPr>
            <a:t>Inclusion</a:t>
          </a:r>
          <a:r>
            <a:rPr lang="de-DE" sz="2800" kern="1200" dirty="0">
              <a:latin typeface="Arial" panose="020B0604020202020204"/>
            </a:rPr>
            <a:t> </a:t>
          </a:r>
          <a:r>
            <a:rPr lang="de-DE" sz="2800" kern="1200" dirty="0" err="1">
              <a:latin typeface="Arial" panose="020B0604020202020204"/>
            </a:rPr>
            <a:t>of</a:t>
          </a:r>
          <a:r>
            <a:rPr lang="de-DE" sz="2800" kern="1200" dirty="0">
              <a:latin typeface="Arial" panose="020B0604020202020204"/>
            </a:rPr>
            <a:t> </a:t>
          </a:r>
          <a:r>
            <a:rPr lang="de-DE" sz="2800" kern="1200" dirty="0" err="1">
              <a:latin typeface="Arial" panose="020B0604020202020204"/>
            </a:rPr>
            <a:t>further</a:t>
          </a:r>
          <a:r>
            <a:rPr lang="de-DE" sz="2800" kern="1200" dirty="0">
              <a:latin typeface="Arial" panose="020B0604020202020204"/>
            </a:rPr>
            <a:t> </a:t>
          </a:r>
          <a:r>
            <a:rPr lang="de-DE" sz="2800" kern="1200" dirty="0" err="1">
              <a:latin typeface="Arial" panose="020B0604020202020204"/>
            </a:rPr>
            <a:t>data</a:t>
          </a:r>
          <a:r>
            <a:rPr lang="de-DE" sz="2800" kern="1200" dirty="0">
              <a:latin typeface="Arial" panose="020B0604020202020204"/>
            </a:rPr>
            <a:t> </a:t>
          </a:r>
          <a:r>
            <a:rPr lang="de-DE" sz="2800" kern="1200" dirty="0" err="1">
              <a:latin typeface="Arial" panose="020B0604020202020204"/>
            </a:rPr>
            <a:t>partners</a:t>
          </a:r>
          <a:endParaRPr lang="de-DE" sz="2800" kern="1200" dirty="0"/>
        </a:p>
      </dsp:txBody>
      <dsp:txXfrm>
        <a:off x="96915" y="1456623"/>
        <a:ext cx="2189346" cy="1645448"/>
      </dsp:txXfrm>
    </dsp:sp>
    <dsp:sp modelId="{410908BB-5578-466D-BB93-C41457E07D12}">
      <dsp:nvSpPr>
        <dsp:cNvPr id="0" name=""/>
        <dsp:cNvSpPr/>
      </dsp:nvSpPr>
      <dsp:spPr>
        <a:xfrm>
          <a:off x="2493790" y="1367608"/>
          <a:ext cx="2367376" cy="18234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Acquisition </a:t>
          </a:r>
          <a:r>
            <a:rPr lang="de-DE" sz="2800" kern="1200" dirty="0" err="1"/>
            <a:t>of</a:t>
          </a:r>
          <a:r>
            <a:rPr lang="de-DE" sz="2800" kern="1200" dirty="0"/>
            <a:t> additional </a:t>
          </a:r>
          <a:r>
            <a:rPr lang="de-DE" sz="2800" kern="1200" dirty="0" err="1"/>
            <a:t>funding</a:t>
          </a:r>
        </a:p>
      </dsp:txBody>
      <dsp:txXfrm>
        <a:off x="2582805" y="1456623"/>
        <a:ext cx="2189346" cy="1645448"/>
      </dsp:txXfrm>
    </dsp:sp>
    <dsp:sp modelId="{90BBDF9A-BBFD-4F98-99ED-DB33899F5C14}">
      <dsp:nvSpPr>
        <dsp:cNvPr id="0" name=""/>
        <dsp:cNvSpPr/>
      </dsp:nvSpPr>
      <dsp:spPr>
        <a:xfrm>
          <a:off x="4979679" y="1367608"/>
          <a:ext cx="2367376" cy="18234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Expansion </a:t>
          </a:r>
          <a:r>
            <a:rPr lang="de-DE" sz="2800" kern="1200" dirty="0" err="1"/>
            <a:t>of</a:t>
          </a:r>
          <a:r>
            <a:rPr lang="de-DE" sz="2800" kern="1200" dirty="0"/>
            <a:t> </a:t>
          </a:r>
          <a:r>
            <a:rPr lang="de-DE" sz="2800" kern="1200" dirty="0" err="1"/>
            <a:t>research</a:t>
          </a:r>
          <a:r>
            <a:rPr lang="de-DE" sz="2800" kern="1200" dirty="0"/>
            <a:t> </a:t>
          </a:r>
          <a:r>
            <a:rPr lang="de-DE" sz="2800" kern="1200" dirty="0" err="1"/>
            <a:t>objectives</a:t>
          </a:r>
        </a:p>
      </dsp:txBody>
      <dsp:txXfrm>
        <a:off x="5068694" y="1456623"/>
        <a:ext cx="2189346" cy="1645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11/26/2024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11/25/2024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B1E6-CC2C-24A3-F659-5BDECC77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54759-E300-172F-D501-8670AFF40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33657-E6F7-E85F-F51E-6208F833B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AC19F9A-DF5B-61A6-94F1-9AF8C029EA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30BD0-F5AF-5CE9-51CB-2AFCFB2615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26801-D0D2-87D2-D36A-E44695352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FA5D0C8-5B65-4EB2-90DA-6D9AD831FD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7214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FA5D0C8-5B65-4EB2-90DA-6D9AD831F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69E0F7B-C5C8-4D23-8B6E-A10E3532E8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539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EF3CB-7EDC-44DC-B8C7-82CA48C79AA7}"/>
              </a:ext>
            </a:extLst>
          </p:cNvPr>
          <p:cNvSpPr/>
          <p:nvPr userDrawn="1"/>
        </p:nvSpPr>
        <p:spPr>
          <a:xfrm>
            <a:off x="4545367" y="6318292"/>
            <a:ext cx="7646633" cy="417100"/>
          </a:xfrm>
          <a:prstGeom prst="rect">
            <a:avLst/>
          </a:prstGeom>
          <a:solidFill>
            <a:srgbClr val="CE0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99F37-E580-40C6-A93C-B4B1AB0CA065}"/>
              </a:ext>
            </a:extLst>
          </p:cNvPr>
          <p:cNvSpPr/>
          <p:nvPr userDrawn="1"/>
        </p:nvSpPr>
        <p:spPr>
          <a:xfrm>
            <a:off x="6241002" y="6195683"/>
            <a:ext cx="5950998" cy="297949"/>
          </a:xfrm>
          <a:prstGeom prst="rect">
            <a:avLst/>
          </a:prstGeom>
          <a:gradFill flip="none" rotWithShape="1">
            <a:gsLst>
              <a:gs pos="33000">
                <a:srgbClr val="F9F9F9"/>
              </a:gs>
              <a:gs pos="0">
                <a:schemeClr val="bg1">
                  <a:alpha val="0"/>
                </a:schemeClr>
              </a:gs>
              <a:gs pos="100000">
                <a:srgbClr val="D9DA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270B5-79F6-4F29-B3E7-4D3DAE5A8846}"/>
              </a:ext>
            </a:extLst>
          </p:cNvPr>
          <p:cNvSpPr txBox="1"/>
          <p:nvPr userDrawn="1"/>
        </p:nvSpPr>
        <p:spPr>
          <a:xfrm>
            <a:off x="8228193" y="6204586"/>
            <a:ext cx="3954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D00620"/>
                </a:solidFill>
              </a:rPr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50D3D9-6919-445A-A461-7D221B772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635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50D3D9-6919-445A-A461-7D221B772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id="{E2E4B43F-82EE-4FDF-A874-3716D711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ECFA95B-9A51-4EE6-AB04-8D3D4B68B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F80C4EC-9927-4CAB-ACDF-072F1556285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8" name="Immagine 32">
            <a:extLst>
              <a:ext uri="{FF2B5EF4-FFF2-40B4-BE49-F238E27FC236}">
                <a16:creationId xmlns:a16="http://schemas.microsoft.com/office/drawing/2014/main" id="{724DD07C-2FBA-4DA6-92C4-B6A9EDA6C4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9C2677A2-8CBB-413A-B124-EEC54DC2DDDC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D43EE1F-5EAB-4CFD-B13E-673DC7C10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7338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D43EE1F-5EAB-4CFD-B13E-673DC7C10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06878787-ED64-4041-9FC2-10C13A9CD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lIns="91440" tIns="45720" rIns="91440" bIns="45720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1F552-2086-46D2-90CA-025461EF6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AB55AA-E426-4D6E-93DB-ACD59EFE0E68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3" name="Immagine 32">
            <a:extLst>
              <a:ext uri="{FF2B5EF4-FFF2-40B4-BE49-F238E27FC236}">
                <a16:creationId xmlns:a16="http://schemas.microsoft.com/office/drawing/2014/main" id="{BC79D1B4-63D4-4155-A88E-D3088FA40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E30CD91D-0496-4AE1-A6FE-715E903DE9B2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D43EE1F-5EAB-4CFD-B13E-673DC7C109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002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D43EE1F-5EAB-4CFD-B13E-673DC7C109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06878787-ED64-4041-9FC2-10C13A9CD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lIns="91440" tIns="45720" rIns="91440" bIns="45720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1F552-2086-46D2-90CA-025461EF6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AB55AA-E426-4D6E-93DB-ACD59EFE0E68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3" name="Immagine 32">
            <a:extLst>
              <a:ext uri="{FF2B5EF4-FFF2-40B4-BE49-F238E27FC236}">
                <a16:creationId xmlns:a16="http://schemas.microsoft.com/office/drawing/2014/main" id="{BC79D1B4-63D4-4155-A88E-D3088FA40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E30CD91D-0496-4AE1-A6FE-715E903DE9B2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4E2FB2-D48E-4E6F-A07C-F663665682C5}"/>
              </a:ext>
            </a:extLst>
          </p:cNvPr>
          <p:cNvSpPr>
            <a:spLocks/>
          </p:cNvSpPr>
          <p:nvPr userDrawn="1"/>
        </p:nvSpPr>
        <p:spPr>
          <a:xfrm>
            <a:off x="647700" y="1687513"/>
            <a:ext cx="11075554" cy="672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 anchorCtr="0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29444-0499-4DAF-8685-7FC49E5AB487}"/>
              </a:ext>
            </a:extLst>
          </p:cNvPr>
          <p:cNvSpPr>
            <a:spLocks/>
          </p:cNvSpPr>
          <p:nvPr userDrawn="1"/>
        </p:nvSpPr>
        <p:spPr>
          <a:xfrm>
            <a:off x="647700" y="2542974"/>
            <a:ext cx="11075554" cy="672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 anchorCtr="0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BEFDE-BB5B-490E-A9E9-1ECFA86587CF}"/>
              </a:ext>
            </a:extLst>
          </p:cNvPr>
          <p:cNvSpPr>
            <a:spLocks/>
          </p:cNvSpPr>
          <p:nvPr userDrawn="1"/>
        </p:nvSpPr>
        <p:spPr>
          <a:xfrm>
            <a:off x="647700" y="3398435"/>
            <a:ext cx="11075554" cy="672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 anchorCtr="0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BC3CA0-7F3E-4C44-B01D-ADCED441327D}"/>
              </a:ext>
            </a:extLst>
          </p:cNvPr>
          <p:cNvSpPr>
            <a:spLocks/>
          </p:cNvSpPr>
          <p:nvPr userDrawn="1"/>
        </p:nvSpPr>
        <p:spPr>
          <a:xfrm>
            <a:off x="647700" y="4253896"/>
            <a:ext cx="11075554" cy="672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 anchorCtr="0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8CC2F2-A007-4059-BE0A-62C26F54D0BD}"/>
              </a:ext>
            </a:extLst>
          </p:cNvPr>
          <p:cNvSpPr>
            <a:spLocks/>
          </p:cNvSpPr>
          <p:nvPr userDrawn="1"/>
        </p:nvSpPr>
        <p:spPr>
          <a:xfrm>
            <a:off x="384694" y="1687513"/>
            <a:ext cx="672581" cy="6725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3C398F-0AA3-41D8-BA31-BC4AEA60FFB2}"/>
              </a:ext>
            </a:extLst>
          </p:cNvPr>
          <p:cNvSpPr/>
          <p:nvPr userDrawn="1"/>
        </p:nvSpPr>
        <p:spPr>
          <a:xfrm>
            <a:off x="384694" y="2542974"/>
            <a:ext cx="672581" cy="6725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B3D9C1-59F9-48A8-BA71-3B932F1A321A}"/>
              </a:ext>
            </a:extLst>
          </p:cNvPr>
          <p:cNvSpPr/>
          <p:nvPr userDrawn="1"/>
        </p:nvSpPr>
        <p:spPr>
          <a:xfrm>
            <a:off x="384694" y="3398435"/>
            <a:ext cx="672581" cy="6725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8199AB-7799-4A5F-BB5D-EAF18705C7D7}"/>
              </a:ext>
            </a:extLst>
          </p:cNvPr>
          <p:cNvSpPr/>
          <p:nvPr userDrawn="1"/>
        </p:nvSpPr>
        <p:spPr>
          <a:xfrm>
            <a:off x="384694" y="4253896"/>
            <a:ext cx="672581" cy="67258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8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05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3779407-7716-43F2-979B-C3F8A01DC0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4075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3779407-7716-43F2-979B-C3F8A01DC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0FC9AA79-3FD1-428E-9FA1-16824F515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E991008-ABDF-456D-84CB-87AE7FEBF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46D1CCC-49E3-4227-8620-11809D25D78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5" name="Immagine 32">
            <a:extLst>
              <a:ext uri="{FF2B5EF4-FFF2-40B4-BE49-F238E27FC236}">
                <a16:creationId xmlns:a16="http://schemas.microsoft.com/office/drawing/2014/main" id="{00D245AA-6E45-4C0E-A833-EDD3B8B6F3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4FA78269-DA3E-41CE-A419-02378807CFDA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DB31A2-71BC-4816-BE8E-7D5F90F41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2CD2E6-5ABD-4AC9-8E2B-41E507EC7FB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Immagine 32">
            <a:extLst>
              <a:ext uri="{FF2B5EF4-FFF2-40B4-BE49-F238E27FC236}">
                <a16:creationId xmlns:a16="http://schemas.microsoft.com/office/drawing/2014/main" id="{3BCC82FD-08BC-4B29-BBFF-9F50EE048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B30FD6BF-F533-473F-BF35-3625457D7D58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BA5323-3E05-4BD1-BD07-25B19A6981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7964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BA5323-3E05-4BD1-BD07-25B19A698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-1"/>
            <a:ext cx="11484864" cy="60346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rgbClr val="D0062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993FB01F-EE28-4CA1-9583-EFB36438C7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873829" cy="20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0CD48CB-BA5C-4D1E-BD39-0B0571BE216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43" name="Immagine 32">
            <a:extLst>
              <a:ext uri="{FF2B5EF4-FFF2-40B4-BE49-F238E27FC236}">
                <a16:creationId xmlns:a16="http://schemas.microsoft.com/office/drawing/2014/main" id="{41A74B52-F2BA-4A59-B2F1-2842B08517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44" name="Rectangle 14">
            <a:extLst>
              <a:ext uri="{FF2B5EF4-FFF2-40B4-BE49-F238E27FC236}">
                <a16:creationId xmlns:a16="http://schemas.microsoft.com/office/drawing/2014/main" id="{AC04064B-C4B7-47BF-9495-94998D985C42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B8D580-1487-43C0-B8ED-B980B135C6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0905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B8D580-1487-43C0-B8ED-B980B135C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rgbClr val="D0062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vert="horz" anchor="ctr"/>
          <a:lstStyle>
            <a:lvl1pPr>
              <a:defRPr sz="32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rgbClr val="D0062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6642A35C-F3B6-4A80-8DDF-AEA919D0B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2873829" cy="200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217FF422-4238-4B6C-A47F-EDF151759A3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44" name="Immagine 32">
            <a:extLst>
              <a:ext uri="{FF2B5EF4-FFF2-40B4-BE49-F238E27FC236}">
                <a16:creationId xmlns:a16="http://schemas.microsoft.com/office/drawing/2014/main" id="{02F355E4-5095-461E-8F9B-A90E2328AF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FD1DC7DF-718F-4FC0-B42B-F28294F2E47C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981330-28AB-4397-97B4-BDA831EDF0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4316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981330-28AB-4397-97B4-BDA831EDF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100000"/>
              </a:lnSpc>
              <a:defRPr sz="36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pic>
        <p:nvPicPr>
          <p:cNvPr id="12" name="Immagine 32">
            <a:extLst>
              <a:ext uri="{FF2B5EF4-FFF2-40B4-BE49-F238E27FC236}">
                <a16:creationId xmlns:a16="http://schemas.microsoft.com/office/drawing/2014/main" id="{E5D613A8-3BDA-4740-93AC-1A25D184FC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17" y="568888"/>
            <a:ext cx="2247900" cy="73953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CC1A83A2-3BF8-4445-A5F4-579977426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33" y="3117669"/>
            <a:ext cx="5365068" cy="37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0DC6F7D-5EA9-41DC-9BF6-D7AF26E199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9533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0DC6F7D-5EA9-41DC-9BF6-D7AF26E19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rgbClr val="D00620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D00620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D006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4" name="Immagine 32">
            <a:extLst>
              <a:ext uri="{FF2B5EF4-FFF2-40B4-BE49-F238E27FC236}">
                <a16:creationId xmlns:a16="http://schemas.microsoft.com/office/drawing/2014/main" id="{24D9C498-ABBB-4579-B03A-566D1C8893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17" y="568888"/>
            <a:ext cx="2247900" cy="739539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8EB2148-07B1-43E2-9D26-A514B351E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33" y="3117669"/>
            <a:ext cx="5365068" cy="37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FA5D0C8-5B65-4EB2-90DA-6D9AD831FD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4385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FA5D0C8-5B65-4EB2-90DA-6D9AD831F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DA83B3B-9DAD-4443-9C8F-3F7C6E0CB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6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0620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539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CEF3CB-7EDC-44DC-B8C7-82CA48C79AA7}"/>
              </a:ext>
            </a:extLst>
          </p:cNvPr>
          <p:cNvSpPr/>
          <p:nvPr userDrawn="1"/>
        </p:nvSpPr>
        <p:spPr>
          <a:xfrm>
            <a:off x="4545367" y="6519948"/>
            <a:ext cx="7646633" cy="346956"/>
          </a:xfrm>
          <a:prstGeom prst="rect">
            <a:avLst/>
          </a:prstGeom>
          <a:solidFill>
            <a:srgbClr val="D9D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7BB2AD-2CB2-4A0A-AFDF-E7EB3ACBD208}"/>
              </a:ext>
            </a:extLst>
          </p:cNvPr>
          <p:cNvSpPr/>
          <p:nvPr userDrawn="1"/>
        </p:nvSpPr>
        <p:spPr>
          <a:xfrm>
            <a:off x="6241002" y="6195683"/>
            <a:ext cx="5950998" cy="297949"/>
          </a:xfrm>
          <a:prstGeom prst="rect">
            <a:avLst/>
          </a:prstGeom>
          <a:gradFill flip="none" rotWithShape="1">
            <a:gsLst>
              <a:gs pos="33000">
                <a:srgbClr val="F9F9F9"/>
              </a:gs>
              <a:gs pos="0">
                <a:schemeClr val="bg1">
                  <a:alpha val="0"/>
                </a:schemeClr>
              </a:gs>
              <a:gs pos="100000">
                <a:srgbClr val="D9DAD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2EF16-A3B0-4C6B-8C3D-A3E87CBFCA4E}"/>
              </a:ext>
            </a:extLst>
          </p:cNvPr>
          <p:cNvSpPr txBox="1"/>
          <p:nvPr userDrawn="1"/>
        </p:nvSpPr>
        <p:spPr>
          <a:xfrm>
            <a:off x="8228193" y="6204586"/>
            <a:ext cx="3954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D00620"/>
                </a:solidFill>
              </a:rPr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29301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rgbClr val="FF0000"/>
            </a:gs>
            <a:gs pos="80000">
              <a:srgbClr val="C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A3F308-DCF3-4F9C-8EDA-EB439786A6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330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A3F308-DCF3-4F9C-8EDA-EB439786A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80999" y="1687513"/>
            <a:ext cx="11183983" cy="3537630"/>
          </a:xfrm>
          <a:prstGeom prst="rect">
            <a:avLst/>
          </a:prstGeom>
        </p:spPr>
        <p:txBody>
          <a:bodyPr vert="horz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088B6857-7094-4697-9981-586D18499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672179"/>
            <a:ext cx="5999784" cy="418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5AE5DB-4D9D-4E4D-A808-16253F0AC6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358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5AE5DB-4D9D-4E4D-A808-16253F0AC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112E18A9-3F4D-4A00-B648-CB37E8F2D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66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9609" t="25555" b="8055"/>
          <a:stretch/>
        </p:blipFill>
        <p:spPr>
          <a:xfrm>
            <a:off x="7267574" y="2305050"/>
            <a:ext cx="4924425" cy="4552950"/>
          </a:xfrm>
          <a:prstGeom prst="rect">
            <a:avLst/>
          </a:prstGeom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vert="horz"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- IQVIA">
    <p:bg>
      <p:bgPr>
        <a:gradFill>
          <a:gsLst>
            <a:gs pos="20000">
              <a:schemeClr val="bg1"/>
            </a:gs>
            <a:gs pos="8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5AE5DB-4D9D-4E4D-A808-16253F0AC6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8708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5AE5DB-4D9D-4E4D-A808-16253F0AC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tx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vert="horz" anchor="b" anchorCtr="0"/>
          <a:lstStyle>
            <a:lvl1pPr>
              <a:defRPr sz="36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pic>
        <p:nvPicPr>
          <p:cNvPr id="17" name="Immagine 32">
            <a:extLst>
              <a:ext uri="{FF2B5EF4-FFF2-40B4-BE49-F238E27FC236}">
                <a16:creationId xmlns:a16="http://schemas.microsoft.com/office/drawing/2014/main" id="{C9EECAAC-585D-4E79-BB1F-834DFB1167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17" y="568888"/>
            <a:ext cx="2247900" cy="7395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5378BBE-CAB2-4907-9ADD-212D6A2FB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9" y="3176235"/>
            <a:ext cx="5277292" cy="368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5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astr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C57BB-C1EA-4043-AB52-4E2109B5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58728"/>
            <a:ext cx="10822644" cy="660472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rgbClr val="5757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363250-9011-9644-8A11-1DD9F846D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25" y="1511300"/>
            <a:ext cx="10821988" cy="4227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915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DF17-5EA7-AC09-9003-1B448A63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6516-9308-B4BE-3162-B5BD4B05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F367A-13BD-F910-58CF-6B5FE612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53F02-2163-3F03-3EC1-70BAB119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1C8F6-A933-B41E-8D2F-0FC4A264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994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17CB4B-3C24-46D7-B936-BB0876D87B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9752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17CB4B-3C24-46D7-B936-BB0876D87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B637F047-6E43-46C8-B6D7-ECFC09D0A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9" y="3176235"/>
            <a:ext cx="5277292" cy="368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0620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539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Immagine 32">
            <a:extLst>
              <a:ext uri="{FF2B5EF4-FFF2-40B4-BE49-F238E27FC236}">
                <a16:creationId xmlns:a16="http://schemas.microsoft.com/office/drawing/2014/main" id="{B87236B8-5B16-4F5A-AA5A-B90751A6A0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17" y="568888"/>
            <a:ext cx="2247900" cy="7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0776FA-73AD-4936-8248-F5670A4566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441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0776FA-73AD-4936-8248-F5670A456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77480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Immagine 32">
            <a:extLst>
              <a:ext uri="{FF2B5EF4-FFF2-40B4-BE49-F238E27FC236}">
                <a16:creationId xmlns:a16="http://schemas.microsoft.com/office/drawing/2014/main" id="{47E30967-C174-441F-B576-84C06791C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5E6C2D5-0AD2-492C-BD02-68AE8C42F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C1C269B1-594A-4435-87AE-5C85898B4FE0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3B47972-D15C-495F-87D5-4712C2D6B4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179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3B47972-D15C-495F-87D5-4712C2D6B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D6E430AE-C010-4E5F-AC2A-9904DCC685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35853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48BD71-8D8D-4278-9B4C-03174EA2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2324EC5-09F3-4EB6-B916-90CE60058958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7" name="Immagine 32">
            <a:extLst>
              <a:ext uri="{FF2B5EF4-FFF2-40B4-BE49-F238E27FC236}">
                <a16:creationId xmlns:a16="http://schemas.microsoft.com/office/drawing/2014/main" id="{22544EBE-4456-482A-8530-4BD76D4177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782226C2-A93D-4915-B0CE-560849BAB680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BEF2B5-43A0-4C04-9F9E-C0D111F377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375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BEF2B5-43A0-4C04-9F9E-C0D111F3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id="{7C404B3A-7B89-48F0-B5CB-C6033B068F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32485"/>
            <a:ext cx="3764662" cy="41879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rgbClr val="D00620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wrap="square" anchor="b" anchorCtr="0">
            <a:noAutofit/>
          </a:bodyPr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7D65C3D-CB1C-4542-84BA-5BC399B86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DBE0A3C-417F-414A-B6CC-532AA2D2250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9" name="Immagine 32">
            <a:extLst>
              <a:ext uri="{FF2B5EF4-FFF2-40B4-BE49-F238E27FC236}">
                <a16:creationId xmlns:a16="http://schemas.microsoft.com/office/drawing/2014/main" id="{2C41E250-035D-464F-B6BD-3F60B604FE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BD96A571-9DB3-4750-BB5E-E68D00B297CC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8AD358-3715-46A2-9418-8012C173D7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423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E8AD358-3715-46A2-9418-8012C173D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id="{750299D8-88F0-4298-ACAD-81E8919B5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18795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rgbClr val="D00620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wrap="square" anchor="b" anchorCtr="0">
            <a:noAutofit/>
          </a:bodyPr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rgbClr val="D0062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CF94368-B3C0-4E6C-9DC6-E47A04FAE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9917806-B7E7-4735-97CC-0F26C8FE6F32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8" name="Immagine 32">
            <a:extLst>
              <a:ext uri="{FF2B5EF4-FFF2-40B4-BE49-F238E27FC236}">
                <a16:creationId xmlns:a16="http://schemas.microsoft.com/office/drawing/2014/main" id="{2B5FC279-36AD-483A-B4DA-158BAB80EE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76FA9A64-FFDC-4336-AE69-85F297B865F5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CC802D-56B3-438E-A0C6-F689D19035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1942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CC802D-56B3-438E-A0C6-F689D1903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F4BF128C-09D5-46EC-9183-BF41067D12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36168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8F0FAA7-645A-460C-85AE-D71BAC4B4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379E0B7-1D76-4535-8458-D219A121A51C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7" name="Immagine 32">
            <a:extLst>
              <a:ext uri="{FF2B5EF4-FFF2-40B4-BE49-F238E27FC236}">
                <a16:creationId xmlns:a16="http://schemas.microsoft.com/office/drawing/2014/main" id="{72A6D87A-D557-4809-BC55-9F41629A90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4F628FFE-0225-4689-9012-8C8886FB0966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D527DEC-0AB4-4D0B-83F6-081D3FA0F3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4361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D527DEC-0AB4-4D0B-83F6-081D3FA0F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>
            <a:extLst>
              <a:ext uri="{FF2B5EF4-FFF2-40B4-BE49-F238E27FC236}">
                <a16:creationId xmlns:a16="http://schemas.microsoft.com/office/drawing/2014/main" id="{2F380AF2-0A24-48FA-BC32-5C01451A0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85" y="0"/>
            <a:ext cx="2073215" cy="144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77316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773168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vert="horz" anchor="b" anchorCtr="0"/>
          <a:lstStyle>
            <a:lvl1pPr>
              <a:defRPr sz="2400" b="1">
                <a:solidFill>
                  <a:srgbClr val="D00620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52E6B4-D430-4ECA-8F25-55615A315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191299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A13BD20-26AF-4965-8F96-EE9AA6428F0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23254" y="6348187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5" name="Immagine 32">
            <a:extLst>
              <a:ext uri="{FF2B5EF4-FFF2-40B4-BE49-F238E27FC236}">
                <a16:creationId xmlns:a16="http://schemas.microsoft.com/office/drawing/2014/main" id="{8D1A421D-2328-4F8B-B821-1D8E4D17E2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4" y="6179299"/>
            <a:ext cx="1143000" cy="376037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5ACDC9C0-A9B2-4FA4-8C2B-7C73F8C68808}"/>
              </a:ext>
            </a:extLst>
          </p:cNvPr>
          <p:cNvSpPr/>
          <p:nvPr userDrawn="1"/>
        </p:nvSpPr>
        <p:spPr>
          <a:xfrm>
            <a:off x="0" y="6574971"/>
            <a:ext cx="12192000" cy="28302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0000">
                <a:srgbClr val="B2B2B2"/>
              </a:gs>
              <a:gs pos="81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lvl="1" algn="l"/>
            <a:r>
              <a:rPr lang="en-GB" sz="1400" b="1"/>
              <a:t>The Digital Institute for Cancer Outcomes Research</a:t>
            </a:r>
          </a:p>
        </p:txBody>
      </p:sp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AC7D72-EB81-4D7A-9038-6CECBAC7DA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590059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532" imgH="533" progId="TCLayout.ActiveDocument.1">
                  <p:embed/>
                </p:oleObj>
              </mc:Choice>
              <mc:Fallback>
                <p:oleObj name="think-cell Slide" r:id="rId27" imgW="532" imgH="53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AC7D72-EB81-4D7A-9038-6CECBAC7D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62" r:id="rId2"/>
    <p:sldLayoutId id="2147484238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64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61" r:id="rId18"/>
    <p:sldLayoutId id="2147484258" r:id="rId19"/>
    <p:sldLayoutId id="2147484259" r:id="rId20"/>
    <p:sldLayoutId id="2147484260" r:id="rId21"/>
    <p:sldLayoutId id="2147484263" r:id="rId22"/>
    <p:sldLayoutId id="2147484265" r:id="rId23"/>
    <p:sldLayoutId id="214748426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216EC3D-E8DD-466C-A5FF-90B9AD9B9D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216EC3D-E8DD-466C-A5FF-90B9AD9B9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E299BC8-5991-E926-2571-E315140D9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Comparative Analysis of the Natural History and Outcomes of Early-Onset and Late-Onset Colorectal Cancer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FF250-5414-DB4F-501B-C6E5DE496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328" y="3681765"/>
            <a:ext cx="6948007" cy="1195801"/>
          </a:xfrm>
        </p:spPr>
        <p:txBody>
          <a:bodyPr lIns="91440" tIns="45720" rIns="91440" bIns="45720" anchor="t">
            <a:noAutofit/>
          </a:bodyPr>
          <a:lstStyle/>
          <a:p>
            <a:endParaRPr lang="pt-BR" dirty="0"/>
          </a:p>
          <a:p>
            <a:r>
              <a:rPr lang="pt-BR" dirty="0"/>
              <a:t>Presented by Linnea Schumann </a:t>
            </a:r>
            <a:r>
              <a:rPr lang="en-GB" dirty="0"/>
              <a:t>on behalf of the IDEAL4OMOP colorectal cancer study team</a:t>
            </a:r>
            <a:endParaRPr lang="en-GB" dirty="0">
              <a:cs typeface="Arial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D90E7C3-6EF3-CCE3-B798-E72F08B0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/>
              <a:t>27th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143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7096-2111-33F3-3E6E-B10F36F0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C4AC2-001F-F720-77E7-07E09D0C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170815" cy="4774807"/>
          </a:xfrm>
        </p:spPr>
        <p:txBody>
          <a:bodyPr lIns="91440" tIns="45720" rIns="91440" bIns="45720" anchor="t"/>
          <a:lstStyle/>
          <a:p>
            <a:pPr marL="0" indent="0" algn="just">
              <a:buNone/>
            </a:pPr>
            <a:r>
              <a:rPr lang="en-GB" b="1" dirty="0">
                <a:cs typeface="Arial" panose="020B0604020202020204"/>
              </a:rPr>
              <a:t>1. Phenotyping of CRC:</a:t>
            </a:r>
            <a:r>
              <a:rPr lang="en-GB" b="1" dirty="0">
                <a:ea typeface="+mn-lt"/>
                <a:cs typeface="+mn-lt"/>
              </a:rPr>
              <a:t> Definition and validation of clinical phenotypes for EOCRC and LOCRC </a:t>
            </a:r>
            <a:endParaRPr lang="de-DE" b="1" dirty="0">
              <a:cs typeface="Arial" panose="020B0604020202020204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Comprehensive description of epidemiological data, diagnostic criteria, disease characteristics, and treatment patterns</a:t>
            </a:r>
          </a:p>
          <a:p>
            <a:pPr algn="just"/>
            <a:r>
              <a:rPr lang="en-GB" dirty="0" err="1">
                <a:cs typeface="Arial" panose="020B0604020202020204"/>
              </a:rPr>
              <a:t>Codelist</a:t>
            </a:r>
            <a:r>
              <a:rPr lang="en-GB" dirty="0">
                <a:cs typeface="Arial" panose="020B0604020202020204"/>
              </a:rPr>
              <a:t> development and validation</a:t>
            </a:r>
          </a:p>
          <a:p>
            <a:pPr marL="0" indent="0" algn="just">
              <a:buNone/>
            </a:pPr>
            <a:endParaRPr lang="en-GB" dirty="0">
              <a:cs typeface="Arial" panose="020B0604020202020204"/>
            </a:endParaRPr>
          </a:p>
          <a:p>
            <a:pPr marL="0" indent="0" algn="just">
              <a:buNone/>
            </a:pPr>
            <a:r>
              <a:rPr lang="en-GB" b="1" dirty="0">
                <a:cs typeface="Arial" panose="020B0604020202020204"/>
              </a:rPr>
              <a:t>2. Characterization of Demographics, Comorbidities, and Medication Use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Characterization and comparison of demographics, comorbidities (sepsis), and medication usage between EOCRC and LOCRC populations.</a:t>
            </a:r>
            <a:endParaRPr lang="en-GB" dirty="0">
              <a:cs typeface="Arial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Temporal trends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cs typeface="Arial"/>
              </a:rPr>
              <a:t>Sepsis occurrence</a:t>
            </a:r>
          </a:p>
          <a:p>
            <a:pPr algn="just"/>
            <a:endParaRPr lang="en-GB" dirty="0">
              <a:cs typeface="Arial"/>
            </a:endParaRPr>
          </a:p>
          <a:p>
            <a:pPr marL="0" indent="0" algn="just">
              <a:buNone/>
            </a:pPr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  <a:p>
            <a:pPr marL="0" indent="0">
              <a:buNone/>
            </a:pPr>
            <a:endParaRPr lang="en-GB" b="1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2D0F4-BF12-93BF-E7C4-B0AD8B32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>
                <a:cs typeface="Arial"/>
              </a:rPr>
              <a:t>Data Analyses</a:t>
            </a:r>
            <a:endParaRPr lang="en-GB"/>
          </a:p>
        </p:txBody>
      </p:sp>
      <p:pic>
        <p:nvPicPr>
          <p:cNvPr id="6" name="Grafik 5" descr="Why Every Health Data Scientist Should Know About OMOP CDM | by Mazen Ahmed  | Nov, 2024 | Towards AI">
            <a:extLst>
              <a:ext uri="{FF2B5EF4-FFF2-40B4-BE49-F238E27FC236}">
                <a16:creationId xmlns:a16="http://schemas.microsoft.com/office/drawing/2014/main" id="{6DAF6D58-2649-4A9A-9FE9-EA6D977C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48" y="1962150"/>
            <a:ext cx="5728851" cy="29417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817327B-46E0-4563-0435-EB1AB3F2381C}"/>
              </a:ext>
            </a:extLst>
          </p:cNvPr>
          <p:cNvSpPr txBox="1"/>
          <p:nvPr/>
        </p:nvSpPr>
        <p:spPr>
          <a:xfrm>
            <a:off x="6560497" y="4897037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6: Federated Data Analysis Using OMOP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6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7096-2111-33F3-3E6E-B10F36F0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C4AC2-001F-F720-77E7-07E09D0C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6170815" cy="47748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1" dirty="0">
                <a:cs typeface="Arial"/>
              </a:rPr>
              <a:t>3.   Survival Analysis of EOCRC and LOCRC</a:t>
            </a:r>
          </a:p>
          <a:p>
            <a:pPr algn="just"/>
            <a:r>
              <a:rPr lang="en-GB" dirty="0">
                <a:ea typeface="+mn-lt"/>
                <a:cs typeface="+mn-lt"/>
              </a:rPr>
              <a:t>Estimation and comparison of survival outcomes for EOCRC and LOCRC patients to assess differences in prognosis.</a:t>
            </a:r>
            <a:endParaRPr lang="en-GB" dirty="0">
              <a:cs typeface="Arial"/>
            </a:endParaRPr>
          </a:p>
          <a:p>
            <a:pPr algn="just"/>
            <a:endParaRPr lang="en-GB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GB" b="1" dirty="0">
                <a:ea typeface="+mn-lt"/>
                <a:cs typeface="+mn-lt"/>
              </a:rPr>
              <a:t>Survival analysis with the Kaplan-Meier (KM) method and Cox proportional hazards ratio: 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Overall survival (OS)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Progression-free survival (PFS)  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Survival rates at one, five, and ten years post-diagnosis</a:t>
            </a:r>
          </a:p>
          <a:p>
            <a:pPr lvl="1" algn="just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Stratification by: EOCRC vs. LOCRC, </a:t>
            </a:r>
            <a:r>
              <a:rPr lang="en-GB" dirty="0" err="1">
                <a:ea typeface="+mn-lt"/>
                <a:cs typeface="+mn-lt"/>
              </a:rPr>
              <a:t>center</a:t>
            </a:r>
            <a:r>
              <a:rPr lang="en-GB" dirty="0">
                <a:ea typeface="+mn-lt"/>
                <a:cs typeface="+mn-lt"/>
              </a:rPr>
              <a:t>, age group, sex, disease stage, treatment type  </a:t>
            </a:r>
            <a:endParaRPr lang="en-GB" dirty="0">
              <a:cs typeface="Arial"/>
            </a:endParaRPr>
          </a:p>
          <a:p>
            <a:pPr marL="0" indent="0">
              <a:buNone/>
            </a:pPr>
            <a:endParaRPr lang="en-GB" b="1" dirty="0">
              <a:cs typeface="Arial"/>
            </a:endParaRPr>
          </a:p>
          <a:p>
            <a:pPr marL="0" indent="0">
              <a:buNone/>
            </a:pPr>
            <a:endParaRPr lang="en-GB" b="1" dirty="0">
              <a:cs typeface="Arial"/>
            </a:endParaRPr>
          </a:p>
          <a:p>
            <a:pPr marL="0" indent="0">
              <a:buNone/>
            </a:pPr>
            <a:endParaRPr lang="en-GB" b="1" dirty="0">
              <a:cs typeface="Arial"/>
            </a:endParaRPr>
          </a:p>
          <a:p>
            <a:pPr marL="0" indent="0">
              <a:buNone/>
            </a:pPr>
            <a:endParaRPr lang="en-GB" b="1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2D0F4-BF12-93BF-E7C4-B0AD8B32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>
                <a:cs typeface="Arial"/>
              </a:rPr>
              <a:t>Data Analyses</a:t>
            </a:r>
            <a:endParaRPr lang="en-GB"/>
          </a:p>
        </p:txBody>
      </p:sp>
      <p:pic>
        <p:nvPicPr>
          <p:cNvPr id="6" name="Grafik 5" descr="Why Every Health Data Scientist Should Know About OMOP CDM | by Mazen Ahmed  | Nov, 2024 | Towards AI">
            <a:extLst>
              <a:ext uri="{FF2B5EF4-FFF2-40B4-BE49-F238E27FC236}">
                <a16:creationId xmlns:a16="http://schemas.microsoft.com/office/drawing/2014/main" id="{6DAF6D58-2649-4A9A-9FE9-EA6D977C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48" y="1962150"/>
            <a:ext cx="5728851" cy="29417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4FACFA8-1BE7-B8F9-278F-F7A12091DF08}"/>
              </a:ext>
            </a:extLst>
          </p:cNvPr>
          <p:cNvSpPr txBox="1"/>
          <p:nvPr/>
        </p:nvSpPr>
        <p:spPr>
          <a:xfrm>
            <a:off x="6560497" y="4897037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6: Federated Data Analysis Using OMOP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5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65D4-1115-ABA5-55C6-E4E8B7536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Diagramm, Screenshot, Reihe enthält.&#10;&#10;Beschreibung automatisch generiert.">
            <a:extLst>
              <a:ext uri="{FF2B5EF4-FFF2-40B4-BE49-F238E27FC236}">
                <a16:creationId xmlns:a16="http://schemas.microsoft.com/office/drawing/2014/main" id="{70522FDC-CD74-9231-F2CB-2617163A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259" t="6103" r="1300"/>
          <a:stretch/>
        </p:blipFill>
        <p:spPr>
          <a:xfrm>
            <a:off x="2037955" y="1891477"/>
            <a:ext cx="7960608" cy="448337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8427F3-249F-513A-1B48-2B87F679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/>
              <a:t>Study Timeline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74CFED4-3411-0604-254A-DF868680CEBA}"/>
              </a:ext>
            </a:extLst>
          </p:cNvPr>
          <p:cNvSpPr txBox="1"/>
          <p:nvPr/>
        </p:nvSpPr>
        <p:spPr>
          <a:xfrm>
            <a:off x="2034988" y="1302871"/>
            <a:ext cx="80398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C00000"/>
                </a:solidFill>
              </a:rPr>
              <a:t>Comparative Analysis of the Natural History and Outcomes of Early-Onset and Late-Onset Colorectal Cancer</a:t>
            </a:r>
            <a:endParaRPr lang="de-DE" sz="160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F7C61-1EAF-4088-5075-C1814561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644A3-A064-4F8F-DD87-77258DED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78889"/>
            <a:ext cx="9836973" cy="4782277"/>
          </a:xfrm>
        </p:spPr>
        <p:txBody>
          <a:bodyPr lIns="91440" tIns="45720" rIns="91440" bIns="45720" anchor="t"/>
          <a:lstStyle/>
          <a:p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ACFD2-0184-56C1-17C6-8B3CB20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/>
              <a:t>Future Work Potential</a:t>
            </a:r>
            <a:endParaRPr lang="en-GB">
              <a:cs typeface="Arial"/>
            </a:endParaRPr>
          </a:p>
        </p:txBody>
      </p:sp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05F7F85C-4562-5478-CF34-52D504603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9763"/>
              </p:ext>
            </p:extLst>
          </p:nvPr>
        </p:nvGraphicFramePr>
        <p:xfrm>
          <a:off x="2418521" y="1278889"/>
          <a:ext cx="7354957" cy="455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4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B19CD-A70D-DFC8-A925-4CA4DB6F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860B802-CD28-88FF-09BA-0CD9425CCC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860B802-CD28-88FF-09BA-0CD9425CC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899829D-7810-D36C-E7E3-E82B678D0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 dirty="0"/>
              <a:t>Thank you!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D507A4D-659F-E9F0-94FE-3B07F5006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GB" dirty="0"/>
              <a:t>27th November 2024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1314DCA-EF36-BC87-4736-40985BAE5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328" y="3681765"/>
            <a:ext cx="6948007" cy="1195801"/>
          </a:xfrm>
        </p:spPr>
        <p:txBody>
          <a:bodyPr lIns="91440" tIns="45720" rIns="91440" bIns="45720" anchor="t">
            <a:noAutofit/>
          </a:bodyPr>
          <a:lstStyle/>
          <a:p>
            <a:endParaRPr lang="pt-BR" dirty="0"/>
          </a:p>
          <a:p>
            <a:r>
              <a:rPr lang="pt-BR" dirty="0"/>
              <a:t>Presented by Linnea Schumann </a:t>
            </a:r>
            <a:r>
              <a:rPr lang="en-GB" dirty="0"/>
              <a:t>on behalf of the IDEAL4OMOP colorectal cancer study team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0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FD7C5D-3680-1375-795F-F74B4142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indent="-342900" algn="just">
              <a:buAutoNum type="arabicPeriod"/>
            </a:pPr>
            <a:r>
              <a:rPr lang="de-DE" sz="1400">
                <a:cs typeface="Arial"/>
              </a:rPr>
              <a:t>Schliemann, D., Ramanathan, K., </a:t>
            </a:r>
            <a:r>
              <a:rPr lang="de-DE" sz="1400" err="1">
                <a:cs typeface="Arial"/>
              </a:rPr>
              <a:t>Matovu</a:t>
            </a:r>
            <a:r>
              <a:rPr lang="de-DE" sz="1400">
                <a:cs typeface="Arial"/>
              </a:rPr>
              <a:t>, N., O’Neill, C., </a:t>
            </a:r>
            <a:r>
              <a:rPr lang="de-DE" sz="1400" err="1">
                <a:cs typeface="Arial"/>
              </a:rPr>
              <a:t>Kee</a:t>
            </a:r>
            <a:r>
              <a:rPr lang="de-DE" sz="1400">
                <a:cs typeface="Arial"/>
              </a:rPr>
              <a:t>, F., Su, T. T., &amp; Donnelly, M. (2021). The </a:t>
            </a:r>
            <a:r>
              <a:rPr lang="de-DE" sz="1400" err="1">
                <a:cs typeface="Arial"/>
              </a:rPr>
              <a:t>implementation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of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colorectal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cancer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screening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interventions</a:t>
            </a:r>
            <a:r>
              <a:rPr lang="de-DE" sz="1400">
                <a:cs typeface="Arial"/>
              </a:rPr>
              <a:t> in </a:t>
            </a:r>
            <a:r>
              <a:rPr lang="de-DE" sz="1400" err="1">
                <a:cs typeface="Arial"/>
              </a:rPr>
              <a:t>low</a:t>
            </a:r>
            <a:r>
              <a:rPr lang="de-DE" sz="1400">
                <a:cs typeface="Arial"/>
              </a:rPr>
              <a:t>-and </a:t>
            </a:r>
            <a:r>
              <a:rPr lang="de-DE" sz="1400" err="1">
                <a:cs typeface="Arial"/>
              </a:rPr>
              <a:t>middle-income</a:t>
            </a:r>
            <a:r>
              <a:rPr lang="de-DE" sz="1400">
                <a:cs typeface="Arial"/>
              </a:rPr>
              <a:t> countries: a </a:t>
            </a:r>
            <a:r>
              <a:rPr lang="de-DE" sz="1400" err="1">
                <a:cs typeface="Arial"/>
              </a:rPr>
              <a:t>scoping</a:t>
            </a:r>
            <a:r>
              <a:rPr lang="de-DE" sz="1400">
                <a:cs typeface="Arial"/>
              </a:rPr>
              <a:t> review. BMC Cancer, 21(1), 1125. https://doi.org/10.1186/s12885-021-08809-1.</a:t>
            </a:r>
          </a:p>
          <a:p>
            <a:pPr marL="342900" indent="-342900" algn="just">
              <a:buAutoNum type="arabicPeriod"/>
            </a:pPr>
            <a:r>
              <a:rPr lang="de-DE" sz="1400" err="1">
                <a:cs typeface="Arial"/>
              </a:rPr>
              <a:t>Colorectal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cancer</a:t>
            </a:r>
            <a:r>
              <a:rPr lang="de-DE" sz="1400">
                <a:cs typeface="Arial"/>
              </a:rPr>
              <a:t>. (</a:t>
            </a:r>
            <a:r>
              <a:rPr lang="de-DE" sz="1400" err="1">
                <a:cs typeface="Arial"/>
              </a:rPr>
              <a:t>n.d</a:t>
            </a:r>
            <a:r>
              <a:rPr lang="de-DE" sz="1400">
                <a:cs typeface="Arial"/>
              </a:rPr>
              <a:t>.). Who.int. </a:t>
            </a:r>
            <a:r>
              <a:rPr lang="de-DE" sz="1400" err="1">
                <a:cs typeface="Arial"/>
              </a:rPr>
              <a:t>Retrieved</a:t>
            </a:r>
            <a:r>
              <a:rPr lang="de-DE" sz="1400">
                <a:cs typeface="Arial"/>
              </a:rPr>
              <a:t> November 21, 2024, </a:t>
            </a:r>
            <a:r>
              <a:rPr lang="de-DE" sz="1400" err="1">
                <a:cs typeface="Arial"/>
              </a:rPr>
              <a:t>from</a:t>
            </a:r>
            <a:r>
              <a:rPr lang="de-DE" sz="1400">
                <a:cs typeface="Arial"/>
              </a:rPr>
              <a:t> https://www.who.int/news-room/fact-sheets/detail/colorectal-cancer.</a:t>
            </a:r>
          </a:p>
          <a:p>
            <a:pPr marL="342900" indent="-342900" algn="just">
              <a:buAutoNum type="arabicPeriod"/>
            </a:pPr>
            <a:r>
              <a:rPr lang="de-DE" sz="1400">
                <a:cs typeface="Arial"/>
              </a:rPr>
              <a:t>Han, C., Chen, W., </a:t>
            </a:r>
            <a:r>
              <a:rPr lang="de-DE" sz="1400" err="1">
                <a:cs typeface="Arial"/>
              </a:rPr>
              <a:t>Ye</a:t>
            </a:r>
            <a:r>
              <a:rPr lang="de-DE" sz="1400">
                <a:cs typeface="Arial"/>
              </a:rPr>
              <a:t>, X.-L., Cheng, F., Wang, X.-Y., Liu, A.-B., Mu, Z.-H., Jin, X.-J., &amp; Weng, Y.-H. (2023). Risk </a:t>
            </a:r>
            <a:r>
              <a:rPr lang="de-DE" sz="1400" err="1">
                <a:cs typeface="Arial"/>
              </a:rPr>
              <a:t>factors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analysis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of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surgical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site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infections</a:t>
            </a:r>
            <a:r>
              <a:rPr lang="de-DE" sz="1400">
                <a:cs typeface="Arial"/>
              </a:rPr>
              <a:t> in postoperative </a:t>
            </a:r>
            <a:r>
              <a:rPr lang="de-DE" sz="1400" err="1">
                <a:cs typeface="Arial"/>
              </a:rPr>
              <a:t>colorectal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cancer</a:t>
            </a:r>
            <a:r>
              <a:rPr lang="de-DE" sz="1400">
                <a:cs typeface="Arial"/>
              </a:rPr>
              <a:t>: a </a:t>
            </a:r>
            <a:r>
              <a:rPr lang="de-DE" sz="1400" err="1">
                <a:cs typeface="Arial"/>
              </a:rPr>
              <a:t>nine-year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retrospective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study</a:t>
            </a:r>
            <a:r>
              <a:rPr lang="de-DE" sz="1400">
                <a:cs typeface="Arial"/>
              </a:rPr>
              <a:t>. BMC </a:t>
            </a:r>
            <a:r>
              <a:rPr lang="de-DE" sz="1400" err="1">
                <a:cs typeface="Arial"/>
              </a:rPr>
              <a:t>Surgery</a:t>
            </a:r>
            <a:r>
              <a:rPr lang="de-DE" sz="1400">
                <a:cs typeface="Arial"/>
              </a:rPr>
              <a:t>, 23(1), 320. https://doi.org/10.1186/s12893-023-02231-z.</a:t>
            </a:r>
          </a:p>
          <a:p>
            <a:pPr marL="342900" indent="-342900" algn="just">
              <a:buAutoNum type="arabicPeriod"/>
            </a:pPr>
            <a:r>
              <a:rPr lang="de-DE" sz="1400">
                <a:cs typeface="Arial"/>
              </a:rPr>
              <a:t>Saad El Din, K., </a:t>
            </a:r>
            <a:r>
              <a:rPr lang="de-DE" sz="1400" err="1">
                <a:cs typeface="Arial"/>
              </a:rPr>
              <a:t>Loree</a:t>
            </a:r>
            <a:r>
              <a:rPr lang="de-DE" sz="1400">
                <a:cs typeface="Arial"/>
              </a:rPr>
              <a:t>, J. M., Sayre, E. C., Gill, S., Brown, C. J., Dau, H., &amp; De Vera, M. A. (2020). Trends in </a:t>
            </a:r>
            <a:r>
              <a:rPr lang="de-DE" sz="1400" err="1">
                <a:cs typeface="Arial"/>
              </a:rPr>
              <a:t>the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epidemiology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of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young-onset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colorectal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cancer</a:t>
            </a:r>
            <a:r>
              <a:rPr lang="de-DE" sz="1400">
                <a:cs typeface="Arial"/>
              </a:rPr>
              <a:t>: a </a:t>
            </a:r>
            <a:r>
              <a:rPr lang="de-DE" sz="1400" err="1">
                <a:cs typeface="Arial"/>
              </a:rPr>
              <a:t>worldwide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systematic</a:t>
            </a:r>
            <a:r>
              <a:rPr lang="de-DE" sz="1400">
                <a:cs typeface="Arial"/>
              </a:rPr>
              <a:t> review. BMC Cancer, 20(1), 288. https://doi.org/10.1186/s12885-020-06766-9.</a:t>
            </a:r>
          </a:p>
          <a:p>
            <a:pPr marL="342900" indent="-342900" algn="just">
              <a:buAutoNum type="arabicPeriod"/>
            </a:pPr>
            <a:r>
              <a:rPr lang="de-DE" sz="1400">
                <a:cs typeface="Arial"/>
              </a:rPr>
              <a:t>Lawler, T., </a:t>
            </a:r>
            <a:r>
              <a:rPr lang="de-DE" sz="1400" err="1">
                <a:cs typeface="Arial"/>
              </a:rPr>
              <a:t>Parlato</a:t>
            </a:r>
            <a:r>
              <a:rPr lang="de-DE" sz="1400">
                <a:cs typeface="Arial"/>
              </a:rPr>
              <a:t>, L., &amp; Warren Andersen, S. (2024). The </a:t>
            </a:r>
            <a:r>
              <a:rPr lang="de-DE" sz="1400" err="1">
                <a:cs typeface="Arial"/>
              </a:rPr>
              <a:t>histological</a:t>
            </a:r>
            <a:r>
              <a:rPr lang="de-DE" sz="1400">
                <a:cs typeface="Arial"/>
              </a:rPr>
              <a:t> and </a:t>
            </a:r>
            <a:r>
              <a:rPr lang="de-DE" sz="1400" err="1">
                <a:cs typeface="Arial"/>
              </a:rPr>
              <a:t>molecular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characteristics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of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early-onset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colorectal</a:t>
            </a:r>
            <a:r>
              <a:rPr lang="de-DE" sz="1400">
                <a:cs typeface="Arial"/>
              </a:rPr>
              <a:t> </a:t>
            </a:r>
            <a:r>
              <a:rPr lang="de-DE" sz="1400" err="1">
                <a:cs typeface="Arial"/>
              </a:rPr>
              <a:t>cancer</a:t>
            </a:r>
            <a:r>
              <a:rPr lang="de-DE" sz="1400">
                <a:cs typeface="Arial"/>
              </a:rPr>
              <a:t>: a </a:t>
            </a:r>
            <a:r>
              <a:rPr lang="de-DE" sz="1400" err="1">
                <a:cs typeface="Arial"/>
              </a:rPr>
              <a:t>systematic</a:t>
            </a:r>
            <a:r>
              <a:rPr lang="de-DE" sz="1400">
                <a:cs typeface="Arial"/>
              </a:rPr>
              <a:t> review and meta-analysis. Frontiers in </a:t>
            </a:r>
            <a:r>
              <a:rPr lang="de-DE" sz="1400" err="1">
                <a:cs typeface="Arial"/>
              </a:rPr>
              <a:t>Oncology</a:t>
            </a:r>
            <a:r>
              <a:rPr lang="de-DE" sz="1400">
                <a:cs typeface="Arial"/>
              </a:rPr>
              <a:t>, 14, 1349572. https://doi.org/10.3389/fonc.2024.1349572.</a:t>
            </a:r>
          </a:p>
          <a:p>
            <a:pPr marL="342900" indent="-342900" algn="just">
              <a:buAutoNum type="arabicPeriod"/>
            </a:pPr>
            <a:r>
              <a:rPr lang="de-DE" sz="1400">
                <a:solidFill>
                  <a:srgbClr val="37393C"/>
                </a:solidFill>
                <a:cs typeface="Arial"/>
              </a:rPr>
              <a:t>Data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standardization</a:t>
            </a:r>
            <a:r>
              <a:rPr lang="de-DE" sz="1400">
                <a:solidFill>
                  <a:srgbClr val="37393C"/>
                </a:solidFill>
                <a:cs typeface="Arial"/>
              </a:rPr>
              <a:t> – OHDSI. (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n.d</a:t>
            </a:r>
            <a:r>
              <a:rPr lang="de-DE" sz="1400">
                <a:solidFill>
                  <a:srgbClr val="37393C"/>
                </a:solidFill>
                <a:cs typeface="Arial"/>
              </a:rPr>
              <a:t>.). Ohdsi.org.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Retrieved</a:t>
            </a:r>
            <a:r>
              <a:rPr lang="de-DE" sz="1400">
                <a:solidFill>
                  <a:srgbClr val="37393C"/>
                </a:solidFill>
                <a:cs typeface="Arial"/>
              </a:rPr>
              <a:t> November 21, 2024,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from</a:t>
            </a:r>
            <a:r>
              <a:rPr lang="de-DE" sz="1400">
                <a:solidFill>
                  <a:srgbClr val="37393C"/>
                </a:solidFill>
                <a:cs typeface="Arial"/>
              </a:rPr>
              <a:t> https://www.ohdsi.org/data-standardization/.</a:t>
            </a:r>
            <a:endParaRPr lang="de-DE" sz="1400">
              <a:cs typeface="Arial"/>
            </a:endParaRPr>
          </a:p>
          <a:p>
            <a:pPr marL="342900" indent="-342900" algn="just">
              <a:buAutoNum type="arabicPeriod"/>
            </a:pPr>
            <a:r>
              <a:rPr lang="de-DE" sz="1400">
                <a:solidFill>
                  <a:srgbClr val="37393C"/>
                </a:solidFill>
                <a:cs typeface="Arial"/>
              </a:rPr>
              <a:t>Mahon, P.,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Chatzitheofilou</a:t>
            </a:r>
            <a:r>
              <a:rPr lang="de-DE" sz="1400">
                <a:solidFill>
                  <a:srgbClr val="37393C"/>
                </a:solidFill>
                <a:cs typeface="Arial"/>
              </a:rPr>
              <a:t>, I., Dekker, A., Fernández, X., Hall, G., Helland, A., Traverso, A., Van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Marcke</a:t>
            </a:r>
            <a:r>
              <a:rPr lang="de-DE" sz="1400">
                <a:solidFill>
                  <a:srgbClr val="37393C"/>
                </a:solidFill>
                <a:cs typeface="Arial"/>
              </a:rPr>
              <a:t>, C., Vehreschild, J.,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Ciliberto</a:t>
            </a:r>
            <a:r>
              <a:rPr lang="de-DE" sz="1400">
                <a:solidFill>
                  <a:srgbClr val="37393C"/>
                </a:solidFill>
                <a:cs typeface="Arial"/>
              </a:rPr>
              <a:t>, G., &amp;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Tonon</a:t>
            </a:r>
            <a:r>
              <a:rPr lang="de-DE" sz="1400">
                <a:solidFill>
                  <a:srgbClr val="37393C"/>
                </a:solidFill>
                <a:cs typeface="Arial"/>
              </a:rPr>
              <a:t>, G. (2024). A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federated</a:t>
            </a:r>
            <a:r>
              <a:rPr lang="de-DE" sz="1400">
                <a:solidFill>
                  <a:srgbClr val="37393C"/>
                </a:solidFill>
                <a:cs typeface="Arial"/>
              </a:rPr>
              <a:t>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learning</a:t>
            </a:r>
            <a:r>
              <a:rPr lang="de-DE" sz="1400">
                <a:solidFill>
                  <a:srgbClr val="37393C"/>
                </a:solidFill>
                <a:cs typeface="Arial"/>
              </a:rPr>
              <a:t>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system</a:t>
            </a:r>
            <a:r>
              <a:rPr lang="de-DE" sz="1400">
                <a:solidFill>
                  <a:srgbClr val="37393C"/>
                </a:solidFill>
                <a:cs typeface="Arial"/>
              </a:rPr>
              <a:t>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for</a:t>
            </a:r>
            <a:r>
              <a:rPr lang="de-DE" sz="1400">
                <a:solidFill>
                  <a:srgbClr val="37393C"/>
                </a:solidFill>
                <a:cs typeface="Arial"/>
              </a:rPr>
              <a:t>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precision</a:t>
            </a:r>
            <a:r>
              <a:rPr lang="de-DE" sz="1400">
                <a:solidFill>
                  <a:srgbClr val="37393C"/>
                </a:solidFill>
                <a:cs typeface="Arial"/>
              </a:rPr>
              <a:t>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oncology</a:t>
            </a:r>
            <a:r>
              <a:rPr lang="de-DE" sz="1400">
                <a:solidFill>
                  <a:srgbClr val="37393C"/>
                </a:solidFill>
                <a:cs typeface="Arial"/>
              </a:rPr>
              <a:t> in Europe: </a:t>
            </a:r>
            <a:r>
              <a:rPr lang="de-DE" sz="1400" err="1">
                <a:solidFill>
                  <a:srgbClr val="37393C"/>
                </a:solidFill>
                <a:cs typeface="Arial"/>
              </a:rPr>
              <a:t>DigiONE</a:t>
            </a:r>
            <a:r>
              <a:rPr lang="de-DE" sz="1400">
                <a:solidFill>
                  <a:srgbClr val="37393C"/>
                </a:solidFill>
                <a:cs typeface="Arial"/>
              </a:rPr>
              <a:t>. </a:t>
            </a:r>
            <a:r>
              <a:rPr lang="de-DE" sz="1400" i="1">
                <a:solidFill>
                  <a:srgbClr val="37393C"/>
                </a:solidFill>
                <a:cs typeface="Arial"/>
              </a:rPr>
              <a:t>Nature Medicine</a:t>
            </a:r>
            <a:r>
              <a:rPr lang="de-DE" sz="1400">
                <a:solidFill>
                  <a:srgbClr val="37393C"/>
                </a:solidFill>
                <a:cs typeface="Arial"/>
              </a:rPr>
              <a:t>, </a:t>
            </a:r>
            <a:r>
              <a:rPr lang="de-DE" sz="1400" i="1">
                <a:solidFill>
                  <a:srgbClr val="37393C"/>
                </a:solidFill>
                <a:cs typeface="Arial"/>
              </a:rPr>
              <a:t>30</a:t>
            </a:r>
            <a:r>
              <a:rPr lang="de-DE" sz="1400">
                <a:solidFill>
                  <a:srgbClr val="37393C"/>
                </a:solidFill>
                <a:cs typeface="Arial"/>
              </a:rPr>
              <a:t>(2), 334–337. https://doi.org/10.1038/s41591-023-02715-8.</a:t>
            </a:r>
          </a:p>
          <a:p>
            <a:pPr marL="342900" indent="-342900" algn="just">
              <a:buAutoNum type="arabicPeriod"/>
            </a:pPr>
            <a:endParaRPr lang="de-DE">
              <a:cs typeface="Arial"/>
            </a:endParaRPr>
          </a:p>
          <a:p>
            <a:pPr marL="342900" indent="-342900" algn="just">
              <a:buAutoNum type="arabicPeriod"/>
            </a:pPr>
            <a:endParaRPr lang="de-DE">
              <a:cs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83CB95-BCFB-6898-B6AA-01135E3E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de-DE">
                <a:cs typeface="Arial"/>
              </a:rPr>
              <a:t>References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8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9194D-2022-59F2-A62E-710588FC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E24B44D-8577-72F2-ABFD-850113125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307024"/>
              </p:ext>
            </p:extLst>
          </p:nvPr>
        </p:nvGraphicFramePr>
        <p:xfrm>
          <a:off x="829873" y="1630932"/>
          <a:ext cx="4209323" cy="42466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04146">
                  <a:extLst>
                    <a:ext uri="{9D8B030D-6E8A-4147-A177-3AD203B41FA5}">
                      <a16:colId xmlns:a16="http://schemas.microsoft.com/office/drawing/2014/main" val="3317384694"/>
                    </a:ext>
                  </a:extLst>
                </a:gridCol>
                <a:gridCol w="1199029">
                  <a:extLst>
                    <a:ext uri="{9D8B030D-6E8A-4147-A177-3AD203B41FA5}">
                      <a16:colId xmlns:a16="http://schemas.microsoft.com/office/drawing/2014/main" val="1964265669"/>
                    </a:ext>
                  </a:extLst>
                </a:gridCol>
                <a:gridCol w="1206148">
                  <a:extLst>
                    <a:ext uri="{9D8B030D-6E8A-4147-A177-3AD203B41FA5}">
                      <a16:colId xmlns:a16="http://schemas.microsoft.com/office/drawing/2014/main" val="4142266159"/>
                    </a:ext>
                  </a:extLst>
                </a:gridCol>
              </a:tblGrid>
              <a:tr h="522134">
                <a:tc>
                  <a:txBody>
                    <a:bodyPr/>
                    <a:lstStyle/>
                    <a:p>
                      <a:pPr algn="ctr"/>
                      <a:r>
                        <a:rPr lang="de-DE" sz="1400" err="1">
                          <a:solidFill>
                            <a:schemeClr val="bg1"/>
                          </a:solidFill>
                        </a:rPr>
                        <a:t>Contributors</a:t>
                      </a:r>
                      <a:endParaRPr lang="de-DE" sz="1400" dirty="0" err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Project </a:t>
                      </a:r>
                      <a:r>
                        <a:rPr lang="de-DE" sz="1400" dirty="0" err="1">
                          <a:solidFill>
                            <a:schemeClr val="bg1"/>
                          </a:solidFill>
                        </a:rPr>
                        <a:t>Role</a:t>
                      </a:r>
                      <a:endParaRPr lang="de-DE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Center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43716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 Catarina Rodrigues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Clinician</a:t>
                      </a:r>
                      <a:endParaRPr lang="de-DE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84726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Audrius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Dulskas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Clinician</a:t>
                      </a:r>
                      <a:endParaRPr lang="de-DE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Vilnius</a:t>
                      </a:r>
                    </a:p>
                    <a:p>
                      <a:pPr marL="0" lvl="0" algn="ctr" defTabSz="914400" rtl="0" eaLnBrk="1" latinLnBrk="0" hangingPunct="1">
                        <a:buNone/>
                      </a:pPr>
                      <a:endParaRPr lang="de-DE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00012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Danielle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48095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Linnea Schumann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Frankfurt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65759"/>
                  </a:ext>
                </a:extLst>
              </a:tr>
              <a:tr h="5221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Ping Wu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98244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Rita Ribeiro da Silva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Clinician</a:t>
                      </a:r>
                      <a:endParaRPr lang="de-DE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96950"/>
                  </a:ext>
                </a:extLst>
              </a:tr>
              <a:tr h="533738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Yomi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Okegunna</a:t>
                      </a:r>
                      <a:endParaRPr lang="de-DE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err="1">
                          <a:solidFill>
                            <a:srgbClr val="2B3A42"/>
                          </a:solidFill>
                          <a:latin typeface="Arial"/>
                        </a:rPr>
                        <a:t>Clinician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Maastricht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926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57B7AE-0DFA-CEA8-9A42-D0586C34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 team: bringing together our expertise</a:t>
            </a:r>
          </a:p>
        </p:txBody>
      </p:sp>
      <p:pic>
        <p:nvPicPr>
          <p:cNvPr id="2" name="Picture 1" descr="A person in a blue vest&#10;&#10;Description automatically generated">
            <a:extLst>
              <a:ext uri="{FF2B5EF4-FFF2-40B4-BE49-F238E27FC236}">
                <a16:creationId xmlns:a16="http://schemas.microsoft.com/office/drawing/2014/main" id="{6B4A09A6-422B-BDED-2793-EE9F9CCA6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76" y="1598262"/>
            <a:ext cx="1632171" cy="2043936"/>
          </a:xfrm>
          <a:prstGeom prst="rect">
            <a:avLst/>
          </a:prstGeom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92BB64CC-1E75-C077-ADDC-3718607F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41" t="-259" b="145"/>
          <a:stretch/>
        </p:blipFill>
        <p:spPr>
          <a:xfrm>
            <a:off x="8630594" y="1597676"/>
            <a:ext cx="1668966" cy="2038290"/>
          </a:xfrm>
          <a:prstGeom prst="rect">
            <a:avLst/>
          </a:prstGeom>
        </p:spPr>
      </p:pic>
      <p:pic>
        <p:nvPicPr>
          <p:cNvPr id="7" name="Picture 6" descr="A person in a white coat&#10;&#10;Description automatically generated">
            <a:extLst>
              <a:ext uri="{FF2B5EF4-FFF2-40B4-BE49-F238E27FC236}">
                <a16:creationId xmlns:a16="http://schemas.microsoft.com/office/drawing/2014/main" id="{950A2721-D5DA-2D4B-EDB1-99A211596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292" y="1603022"/>
            <a:ext cx="1781926" cy="2029117"/>
          </a:xfrm>
          <a:prstGeom prst="rect">
            <a:avLst/>
          </a:prstGeom>
        </p:spPr>
      </p:pic>
      <p:pic>
        <p:nvPicPr>
          <p:cNvPr id="8" name="Grafik 7" descr="Ein Bild, das Menschliches Gesicht, Person, Kleidung, Wand enthält.&#10;&#10;Beschreibung automatisch generiert.">
            <a:extLst>
              <a:ext uri="{FF2B5EF4-FFF2-40B4-BE49-F238E27FC236}">
                <a16:creationId xmlns:a16="http://schemas.microsoft.com/office/drawing/2014/main" id="{7D291A7B-4706-6136-C45B-3FA794CE7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34" t="2719" r="13699" b="611"/>
          <a:stretch/>
        </p:blipFill>
        <p:spPr>
          <a:xfrm>
            <a:off x="10301798" y="1598881"/>
            <a:ext cx="1645205" cy="2020799"/>
          </a:xfrm>
          <a:prstGeom prst="rect">
            <a:avLst/>
          </a:prstGeom>
        </p:spPr>
      </p:pic>
      <p:pic>
        <p:nvPicPr>
          <p:cNvPr id="5" name="Grafik 4" descr="Profile photo of Rita Rb-Silva">
            <a:extLst>
              <a:ext uri="{FF2B5EF4-FFF2-40B4-BE49-F238E27FC236}">
                <a16:creationId xmlns:a16="http://schemas.microsoft.com/office/drawing/2014/main" id="{2BBAE04B-7BDD-F4B5-9962-087910F052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433" t="85" r="-633" b="242"/>
          <a:stretch/>
        </p:blipFill>
        <p:spPr>
          <a:xfrm>
            <a:off x="6112407" y="3621177"/>
            <a:ext cx="1794578" cy="2018054"/>
          </a:xfrm>
          <a:prstGeom prst="rect">
            <a:avLst/>
          </a:prstGeom>
        </p:spPr>
      </p:pic>
      <p:pic>
        <p:nvPicPr>
          <p:cNvPr id="9" name="Picture 8" descr="A person with dark hair&#10;&#10;Description automatically generated">
            <a:extLst>
              <a:ext uri="{FF2B5EF4-FFF2-40B4-BE49-F238E27FC236}">
                <a16:creationId xmlns:a16="http://schemas.microsoft.com/office/drawing/2014/main" id="{D1820347-3F38-4D4C-A3C8-D2F82DD6B4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005" t="21436" r="5036" b="7792"/>
          <a:stretch/>
        </p:blipFill>
        <p:spPr>
          <a:xfrm>
            <a:off x="7856242" y="3634524"/>
            <a:ext cx="1605553" cy="2008764"/>
          </a:xfrm>
          <a:prstGeom prst="rect">
            <a:avLst/>
          </a:prstGeom>
        </p:spPr>
      </p:pic>
      <p:pic>
        <p:nvPicPr>
          <p:cNvPr id="10" name="Imagem 9" descr="Uma imagem com Cara humana, pessoa, vestuário, sobrancelha&#10;&#10;Descrição gerada automaticamente">
            <a:extLst>
              <a:ext uri="{FF2B5EF4-FFF2-40B4-BE49-F238E27FC236}">
                <a16:creationId xmlns:a16="http://schemas.microsoft.com/office/drawing/2014/main" id="{7BFD1BC2-ED0F-1531-335C-A77D6D4A80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753" y="3633297"/>
            <a:ext cx="1653515" cy="20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ancers 16 01530 g001">
            <a:extLst>
              <a:ext uri="{FF2B5EF4-FFF2-40B4-BE49-F238E27FC236}">
                <a16:creationId xmlns:a16="http://schemas.microsoft.com/office/drawing/2014/main" id="{0D194BC5-F36F-41BB-C64C-83836547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70" y="1399113"/>
            <a:ext cx="5891838" cy="3024605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9629B39-0C43-C572-BEAD-FB6071E2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717013" cy="4774807"/>
          </a:xfrm>
        </p:spPr>
        <p:txBody>
          <a:bodyPr lIns="91440" tIns="45720" rIns="91440" bIns="45720" anchor="t"/>
          <a:lstStyle/>
          <a:p>
            <a:pPr algn="just"/>
            <a:r>
              <a:rPr lang="de-DE">
                <a:ea typeface="+mn-lt"/>
                <a:cs typeface="+mn-lt"/>
              </a:rPr>
              <a:t>The </a:t>
            </a:r>
            <a:r>
              <a:rPr lang="de-DE" b="1" err="1">
                <a:ea typeface="+mn-lt"/>
                <a:cs typeface="+mn-lt"/>
              </a:rPr>
              <a:t>increasing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incidence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of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colorectal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cancer</a:t>
            </a:r>
            <a:r>
              <a:rPr lang="de-DE">
                <a:ea typeface="+mn-lt"/>
                <a:cs typeface="+mn-lt"/>
              </a:rPr>
              <a:t> (CRC)  </a:t>
            </a:r>
            <a:r>
              <a:rPr lang="de-DE" err="1">
                <a:ea typeface="+mn-lt"/>
                <a:cs typeface="+mn-lt"/>
              </a:rPr>
              <a:t>impacts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both</a:t>
            </a:r>
            <a:r>
              <a:rPr lang="de-DE">
                <a:ea typeface="+mn-lt"/>
                <a:cs typeface="+mn-lt"/>
              </a:rPr>
              <a:t> high-</a:t>
            </a:r>
            <a:r>
              <a:rPr lang="de-DE" err="1">
                <a:ea typeface="+mn-lt"/>
                <a:cs typeface="+mn-lt"/>
              </a:rPr>
              <a:t>income</a:t>
            </a:r>
            <a:r>
              <a:rPr lang="de-DE">
                <a:ea typeface="+mn-lt"/>
                <a:cs typeface="+mn-lt"/>
              </a:rPr>
              <a:t> and </a:t>
            </a:r>
            <a:r>
              <a:rPr lang="de-DE" err="1">
                <a:ea typeface="+mn-lt"/>
                <a:cs typeface="+mn-lt"/>
              </a:rPr>
              <a:t>low</a:t>
            </a:r>
            <a:r>
              <a:rPr lang="de-DE">
                <a:ea typeface="+mn-lt"/>
                <a:cs typeface="+mn-lt"/>
              </a:rPr>
              <a:t>- and </a:t>
            </a:r>
            <a:r>
              <a:rPr lang="de-DE" err="1">
                <a:ea typeface="+mn-lt"/>
                <a:cs typeface="+mn-lt"/>
              </a:rPr>
              <a:t>middle-income</a:t>
            </a:r>
            <a:r>
              <a:rPr lang="de-DE">
                <a:ea typeface="+mn-lt"/>
                <a:cs typeface="+mn-lt"/>
              </a:rPr>
              <a:t> countries.</a:t>
            </a:r>
            <a:r>
              <a:rPr lang="de-DE" baseline="30000">
                <a:ea typeface="+mn-lt"/>
                <a:cs typeface="+mn-lt"/>
              </a:rPr>
              <a:t>1</a:t>
            </a:r>
          </a:p>
          <a:p>
            <a:pPr marL="0" indent="0" algn="just">
              <a:buNone/>
            </a:pPr>
            <a:endParaRPr lang="de-DE">
              <a:ea typeface="+mn-lt"/>
              <a:cs typeface="+mn-lt"/>
            </a:endParaRPr>
          </a:p>
          <a:p>
            <a:pPr algn="just"/>
            <a:r>
              <a:rPr lang="de-DE">
                <a:ea typeface="+mn-lt"/>
                <a:cs typeface="+mn-lt"/>
              </a:rPr>
              <a:t>Accounts </a:t>
            </a:r>
            <a:r>
              <a:rPr lang="de-DE" err="1">
                <a:ea typeface="+mn-lt"/>
                <a:cs typeface="+mn-lt"/>
              </a:rPr>
              <a:t>for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approximately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b="1">
                <a:ea typeface="+mn-lt"/>
                <a:cs typeface="+mn-lt"/>
              </a:rPr>
              <a:t>10% </a:t>
            </a:r>
            <a:r>
              <a:rPr lang="de-DE" b="1" err="1">
                <a:ea typeface="+mn-lt"/>
                <a:cs typeface="+mn-lt"/>
              </a:rPr>
              <a:t>of</a:t>
            </a:r>
            <a:r>
              <a:rPr lang="de-DE" b="1">
                <a:ea typeface="+mn-lt"/>
                <a:cs typeface="+mn-lt"/>
              </a:rPr>
              <a:t> all </a:t>
            </a:r>
            <a:r>
              <a:rPr lang="de-DE" b="1" err="1">
                <a:ea typeface="+mn-lt"/>
                <a:cs typeface="+mn-lt"/>
              </a:rPr>
              <a:t>new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cancer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cases</a:t>
            </a:r>
            <a:r>
              <a:rPr lang="de-DE">
                <a:ea typeface="+mn-lt"/>
                <a:cs typeface="+mn-lt"/>
              </a:rPr>
              <a:t> worldwide.</a:t>
            </a:r>
            <a:r>
              <a:rPr lang="de-DE" baseline="30000">
                <a:ea typeface="+mn-lt"/>
                <a:cs typeface="+mn-lt"/>
              </a:rPr>
              <a:t>2</a:t>
            </a:r>
            <a:endParaRPr lang="de-DE" baseline="30000">
              <a:cs typeface="Arial" panose="020B0604020202020204"/>
            </a:endParaRPr>
          </a:p>
          <a:p>
            <a:pPr algn="just"/>
            <a:endParaRPr lang="de-DE">
              <a:ea typeface="+mn-lt"/>
              <a:cs typeface="+mn-lt"/>
            </a:endParaRPr>
          </a:p>
          <a:p>
            <a:pPr algn="just"/>
            <a:r>
              <a:rPr lang="de-DE">
                <a:ea typeface="+mn-lt"/>
                <a:cs typeface="+mn-lt"/>
              </a:rPr>
              <a:t>Ranks </a:t>
            </a:r>
            <a:r>
              <a:rPr lang="de-DE" err="1">
                <a:ea typeface="+mn-lt"/>
                <a:cs typeface="+mn-lt"/>
              </a:rPr>
              <a:t>as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the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b="1">
                <a:ea typeface="+mn-lt"/>
                <a:cs typeface="+mn-lt"/>
              </a:rPr>
              <a:t>2</a:t>
            </a:r>
            <a:r>
              <a:rPr lang="de-DE" b="1" baseline="30000">
                <a:ea typeface="+mn-lt"/>
                <a:cs typeface="+mn-lt"/>
              </a:rPr>
              <a:t>nd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leading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cause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of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cancer-related</a:t>
            </a:r>
            <a:r>
              <a:rPr lang="de-DE" b="1">
                <a:ea typeface="+mn-lt"/>
                <a:cs typeface="+mn-lt"/>
              </a:rPr>
              <a:t> mortality</a:t>
            </a:r>
            <a:r>
              <a:rPr lang="de-DE">
                <a:ea typeface="+mn-lt"/>
                <a:cs typeface="+mn-lt"/>
              </a:rPr>
              <a:t>.</a:t>
            </a:r>
            <a:r>
              <a:rPr lang="de-DE" sz="1100" baseline="30000">
                <a:ea typeface="+mn-lt"/>
                <a:cs typeface="+mn-lt"/>
              </a:rPr>
              <a:t>2</a:t>
            </a:r>
            <a:endParaRPr lang="de-DE" sz="1100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endParaRPr lang="de-DE">
              <a:ea typeface="+mn-lt"/>
              <a:cs typeface="+mn-lt"/>
            </a:endParaRPr>
          </a:p>
          <a:p>
            <a:pPr algn="just"/>
            <a:r>
              <a:rPr lang="de-DE">
                <a:ea typeface="+mn-lt"/>
                <a:cs typeface="+mn-lt"/>
              </a:rPr>
              <a:t>CRC </a:t>
            </a:r>
            <a:r>
              <a:rPr lang="de-DE" err="1">
                <a:ea typeface="+mn-lt"/>
                <a:cs typeface="+mn-lt"/>
              </a:rPr>
              <a:t>patients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have</a:t>
            </a:r>
            <a:r>
              <a:rPr lang="de-DE">
                <a:ea typeface="+mn-lt"/>
                <a:cs typeface="+mn-lt"/>
              </a:rPr>
              <a:t> a </a:t>
            </a:r>
            <a:r>
              <a:rPr lang="de-DE" b="1" err="1">
                <a:ea typeface="+mn-lt"/>
                <a:cs typeface="+mn-lt"/>
              </a:rPr>
              <a:t>heightened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risk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of</a:t>
            </a:r>
            <a:r>
              <a:rPr lang="de-DE" b="1">
                <a:ea typeface="+mn-lt"/>
                <a:cs typeface="+mn-lt"/>
              </a:rPr>
              <a:t> </a:t>
            </a:r>
            <a:r>
              <a:rPr lang="de-DE" b="1" err="1">
                <a:ea typeface="+mn-lt"/>
                <a:cs typeface="+mn-lt"/>
              </a:rPr>
              <a:t>sepsis</a:t>
            </a:r>
            <a:r>
              <a:rPr lang="de-DE">
                <a:ea typeface="+mn-lt"/>
                <a:cs typeface="+mn-lt"/>
              </a:rPr>
              <a:t>, </a:t>
            </a:r>
            <a:r>
              <a:rPr lang="de-DE" err="1">
                <a:ea typeface="+mn-lt"/>
                <a:cs typeface="+mn-lt"/>
              </a:rPr>
              <a:t>especially</a:t>
            </a:r>
            <a:r>
              <a:rPr lang="de-DE">
                <a:ea typeface="+mn-lt"/>
                <a:cs typeface="+mn-lt"/>
              </a:rPr>
              <a:t> post-</a:t>
            </a:r>
            <a:r>
              <a:rPr lang="de-DE" err="1">
                <a:ea typeface="+mn-lt"/>
                <a:cs typeface="+mn-lt"/>
              </a:rPr>
              <a:t>surgery</a:t>
            </a:r>
            <a:r>
              <a:rPr lang="de-DE">
                <a:ea typeface="+mn-lt"/>
                <a:cs typeface="+mn-lt"/>
              </a:rPr>
              <a:t>, due </a:t>
            </a:r>
            <a:r>
              <a:rPr lang="de-DE" err="1">
                <a:ea typeface="+mn-lt"/>
                <a:cs typeface="+mn-lt"/>
              </a:rPr>
              <a:t>to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increased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vulnerability</a:t>
            </a:r>
            <a:r>
              <a:rPr lang="de-DE">
                <a:ea typeface="+mn-lt"/>
                <a:cs typeface="+mn-lt"/>
              </a:rPr>
              <a:t> and </a:t>
            </a:r>
            <a:r>
              <a:rPr lang="de-DE" err="1">
                <a:ea typeface="+mn-lt"/>
                <a:cs typeface="+mn-lt"/>
              </a:rPr>
              <a:t>infection</a:t>
            </a:r>
            <a:r>
              <a:rPr lang="de-DE">
                <a:ea typeface="+mn-lt"/>
                <a:cs typeface="+mn-lt"/>
              </a:rPr>
              <a:t> rates.</a:t>
            </a:r>
            <a:r>
              <a:rPr lang="de-DE" baseline="30000">
                <a:ea typeface="+mn-lt"/>
                <a:cs typeface="+mn-lt"/>
              </a:rPr>
              <a:t>3</a:t>
            </a:r>
            <a:endParaRPr lang="de-DE" baseline="30000">
              <a:cs typeface="Arial" panose="020B0604020202020204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03F9CB-D438-E20E-F361-A26243D6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de-DE" err="1">
                <a:cs typeface="Arial"/>
              </a:rPr>
              <a:t>Epidemiology</a:t>
            </a:r>
            <a:r>
              <a:rPr lang="de-DE">
                <a:cs typeface="Arial"/>
              </a:rPr>
              <a:t> </a:t>
            </a:r>
            <a:r>
              <a:rPr lang="de-DE" err="1">
                <a:cs typeface="Arial"/>
              </a:rPr>
              <a:t>of</a:t>
            </a:r>
            <a:r>
              <a:rPr lang="de-DE">
                <a:cs typeface="Arial"/>
              </a:rPr>
              <a:t> CRC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B44F82-EAA0-FF9E-2865-0E18EE2F5114}"/>
              </a:ext>
            </a:extLst>
          </p:cNvPr>
          <p:cNvSpPr txBox="1"/>
          <p:nvPr/>
        </p:nvSpPr>
        <p:spPr>
          <a:xfrm>
            <a:off x="6203395" y="4426048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1.</a:t>
            </a:r>
            <a:r>
              <a:rPr lang="de-DE" sz="100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 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Estimated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age-standardized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incidence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rate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for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colorectal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cancer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, 2020</a:t>
            </a:r>
            <a:r>
              <a:rPr lang="de-DE" sz="100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9E5C-DDD5-B03B-A057-DB6BAC08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D4E11-836C-B532-47E8-661551EE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11005549" cy="1205049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GB" b="1" dirty="0">
                <a:ea typeface="+mn-lt"/>
                <a:cs typeface="+mn-lt"/>
              </a:rPr>
              <a:t>Early-onset CRC</a:t>
            </a:r>
            <a:r>
              <a:rPr lang="en-GB" dirty="0">
                <a:ea typeface="+mn-lt"/>
                <a:cs typeface="+mn-lt"/>
              </a:rPr>
              <a:t> (EOCRC), diagnosed in individuals under 50 years, </a:t>
            </a:r>
            <a:r>
              <a:rPr lang="en-GB" b="1" dirty="0">
                <a:ea typeface="+mn-lt"/>
                <a:cs typeface="+mn-lt"/>
              </a:rPr>
              <a:t>is rapidly increasing</a:t>
            </a:r>
            <a:r>
              <a:rPr lang="en-GB" dirty="0">
                <a:ea typeface="+mn-lt"/>
                <a:cs typeface="+mn-lt"/>
              </a:rPr>
              <a:t>.</a:t>
            </a:r>
            <a:r>
              <a:rPr lang="en-GB" baseline="30000" dirty="0">
                <a:ea typeface="+mn-lt"/>
                <a:cs typeface="+mn-lt"/>
              </a:rPr>
              <a:t>4</a:t>
            </a:r>
          </a:p>
          <a:p>
            <a:pPr marL="285750" indent="-285750"/>
            <a:r>
              <a:rPr lang="en-GB" b="1" dirty="0">
                <a:ea typeface="+mn-lt"/>
                <a:cs typeface="+mn-lt"/>
              </a:rPr>
              <a:t>EOCRC </a:t>
            </a:r>
            <a:r>
              <a:rPr lang="en-GB" dirty="0">
                <a:ea typeface="+mn-lt"/>
                <a:cs typeface="+mn-lt"/>
              </a:rPr>
              <a:t>is characterized by </a:t>
            </a:r>
            <a:r>
              <a:rPr lang="en-GB" b="1" dirty="0">
                <a:ea typeface="+mn-lt"/>
                <a:cs typeface="+mn-lt"/>
              </a:rPr>
              <a:t>distinct clinicopathological features, unique molecular characteristics</a:t>
            </a:r>
            <a:r>
              <a:rPr lang="en-GB" dirty="0">
                <a:ea typeface="+mn-lt"/>
                <a:cs typeface="+mn-lt"/>
              </a:rPr>
              <a:t> and a potentially </a:t>
            </a:r>
            <a:r>
              <a:rPr lang="en-GB" b="1" dirty="0">
                <a:ea typeface="+mn-lt"/>
                <a:cs typeface="+mn-lt"/>
              </a:rPr>
              <a:t>worse prognosis</a:t>
            </a:r>
            <a:r>
              <a:rPr lang="en-GB" dirty="0">
                <a:ea typeface="+mn-lt"/>
                <a:cs typeface="+mn-lt"/>
              </a:rPr>
              <a:t> compared to LOCRC.</a:t>
            </a:r>
            <a:r>
              <a:rPr lang="en-GB" baseline="30000" dirty="0">
                <a:ea typeface="+mn-lt"/>
                <a:cs typeface="+mn-lt"/>
              </a:rPr>
              <a:t>5</a:t>
            </a:r>
          </a:p>
          <a:p>
            <a:pPr marL="285750" indent="-285750"/>
            <a:endParaRPr lang="en-GB" baseline="30000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475C93-41BF-5DBB-68C1-9C3DF3E9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/>
              <a:t>Epidemiology of EOCRC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9D5B56-4598-1BF7-E65B-DF5371E6CD20}"/>
              </a:ext>
            </a:extLst>
          </p:cNvPr>
          <p:cNvSpPr txBox="1"/>
          <p:nvPr/>
        </p:nvSpPr>
        <p:spPr>
          <a:xfrm>
            <a:off x="1187530" y="6128940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2: Epidemiological Trends of EOCRC 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8CD6FB-F230-9803-1A1E-52F3DF676E5A}"/>
              </a:ext>
            </a:extLst>
          </p:cNvPr>
          <p:cNvSpPr txBox="1"/>
          <p:nvPr/>
        </p:nvSpPr>
        <p:spPr>
          <a:xfrm>
            <a:off x="7556499" y="2596263"/>
            <a:ext cx="3051735" cy="1679122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>
                <a:solidFill>
                  <a:schemeClr val="bg1"/>
                </a:solidFill>
                <a:cs typeface="Arial"/>
              </a:rPr>
              <a:t>51%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Since 1994, cases of EOCRC have increased by 51 percent.</a:t>
            </a:r>
            <a:endParaRPr lang="de-DE" sz="1400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11A332-A4C5-6986-4660-E0B9778D37DA}"/>
              </a:ext>
            </a:extLst>
          </p:cNvPr>
          <p:cNvSpPr txBox="1"/>
          <p:nvPr/>
        </p:nvSpPr>
        <p:spPr>
          <a:xfrm>
            <a:off x="4388969" y="4436170"/>
            <a:ext cx="3029325" cy="1692771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>
                <a:solidFill>
                  <a:schemeClr val="bg1"/>
                </a:solidFill>
                <a:cs typeface="Arial"/>
              </a:rPr>
              <a:t>45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The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age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people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at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average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risk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should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start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getting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checked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.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94F0B3-7E27-0E43-6DBB-A12C72618DBD}"/>
              </a:ext>
            </a:extLst>
          </p:cNvPr>
          <p:cNvSpPr txBox="1"/>
          <p:nvPr/>
        </p:nvSpPr>
        <p:spPr>
          <a:xfrm>
            <a:off x="7556499" y="4436169"/>
            <a:ext cx="3081620" cy="1692771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>
                <a:solidFill>
                  <a:schemeClr val="bg1"/>
                </a:solidFill>
                <a:cs typeface="Arial"/>
              </a:rPr>
              <a:t>Delays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Delays in diagnosis occur in 15-50% of early-onset cases.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E4FAE8-5FEC-7A79-18BE-9BE9B1C004DB}"/>
              </a:ext>
            </a:extLst>
          </p:cNvPr>
          <p:cNvSpPr txBox="1"/>
          <p:nvPr/>
        </p:nvSpPr>
        <p:spPr>
          <a:xfrm>
            <a:off x="1169150" y="4436168"/>
            <a:ext cx="3066676" cy="1692771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 err="1">
                <a:solidFill>
                  <a:schemeClr val="bg1"/>
                </a:solidFill>
                <a:cs typeface="Arial"/>
              </a:rPr>
              <a:t>Rectal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Rectal cancer is more common than colon cancer in young patients.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346D318-4EFB-0C2B-9894-44BC6677AB9F}"/>
              </a:ext>
            </a:extLst>
          </p:cNvPr>
          <p:cNvSpPr txBox="1"/>
          <p:nvPr/>
        </p:nvSpPr>
        <p:spPr>
          <a:xfrm>
            <a:off x="4372805" y="2588791"/>
            <a:ext cx="3029325" cy="1686594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>
                <a:solidFill>
                  <a:schemeClr val="bg1"/>
                </a:solidFill>
                <a:cs typeface="Arial"/>
              </a:rPr>
              <a:t>2030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EOCRC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could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be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the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deadliest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cancer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by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2030 in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people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z="1400" dirty="0" err="1">
                <a:solidFill>
                  <a:schemeClr val="bg1"/>
                </a:solidFill>
                <a:cs typeface="Arial"/>
              </a:rPr>
              <a:t>aged</a:t>
            </a:r>
            <a:r>
              <a:rPr lang="de-DE" sz="1400" dirty="0">
                <a:solidFill>
                  <a:schemeClr val="bg1"/>
                </a:solidFill>
                <a:cs typeface="Arial"/>
              </a:rPr>
              <a:t> &lt;50.</a:t>
            </a:r>
          </a:p>
          <a:p>
            <a:endParaRPr lang="de-DE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5656C44-2611-CD87-06C6-42D761660269}"/>
              </a:ext>
            </a:extLst>
          </p:cNvPr>
          <p:cNvSpPr txBox="1"/>
          <p:nvPr/>
        </p:nvSpPr>
        <p:spPr>
          <a:xfrm>
            <a:off x="1169150" y="2582614"/>
            <a:ext cx="3066676" cy="1692771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4400" b="1" dirty="0">
                <a:solidFill>
                  <a:schemeClr val="bg1"/>
                </a:solidFill>
                <a:cs typeface="Arial"/>
              </a:rPr>
              <a:t>10%</a:t>
            </a:r>
          </a:p>
          <a:p>
            <a:endParaRPr lang="de-DE" sz="1600" dirty="0">
              <a:solidFill>
                <a:schemeClr val="bg1"/>
              </a:solidFill>
              <a:cs typeface="Arial"/>
            </a:endParaRPr>
          </a:p>
          <a:p>
            <a:r>
              <a:rPr lang="de-DE" sz="1400" dirty="0">
                <a:solidFill>
                  <a:schemeClr val="bg1"/>
                </a:solidFill>
                <a:cs typeface="Arial"/>
              </a:rPr>
              <a:t>About 10% of CRCs appear in people under age 50.</a:t>
            </a:r>
            <a:endParaRPr lang="de-DE" sz="1600" dirty="0">
              <a:solidFill>
                <a:schemeClr val="bg1"/>
              </a:solidFill>
              <a:cs typeface="Arial"/>
            </a:endParaRPr>
          </a:p>
          <a:p>
            <a:endParaRPr lang="de-DE" sz="16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7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0FB19-6649-EAF0-C6B1-6B7709D0E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C78395-390A-440D-E01B-A084BB42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58862" cy="477480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GB" dirty="0"/>
          </a:p>
          <a:p>
            <a:pPr marL="285750" indent="-285750" algn="just"/>
            <a:r>
              <a:rPr lang="en-GB" dirty="0">
                <a:ea typeface="+mn-lt"/>
                <a:cs typeface="+mn-lt"/>
              </a:rPr>
              <a:t>Rise in EOCRC incidence, but </a:t>
            </a:r>
            <a:r>
              <a:rPr lang="en-GB" b="1" dirty="0">
                <a:ea typeface="+mn-lt"/>
                <a:cs typeface="+mn-lt"/>
              </a:rPr>
              <a:t>a lack of large-scale studies</a:t>
            </a:r>
            <a:r>
              <a:rPr lang="en-GB" dirty="0">
                <a:ea typeface="+mn-lt"/>
                <a:cs typeface="+mn-lt"/>
              </a:rPr>
              <a:t> focusing on it.</a:t>
            </a:r>
            <a:endParaRPr lang="en-GB" dirty="0">
              <a:cs typeface="Arial"/>
            </a:endParaRPr>
          </a:p>
          <a:p>
            <a:pPr marL="0" indent="0" algn="just">
              <a:buNone/>
            </a:pPr>
            <a:endParaRPr lang="en-GB" dirty="0">
              <a:cs typeface="Arial"/>
            </a:endParaRPr>
          </a:p>
          <a:p>
            <a:pPr marL="0" indent="0" algn="just">
              <a:buNone/>
            </a:pPr>
            <a:endParaRPr lang="en-GB" dirty="0">
              <a:cs typeface="Arial"/>
            </a:endParaRPr>
          </a:p>
          <a:p>
            <a:pPr marL="285750" indent="-285750" algn="just"/>
            <a:endParaRPr lang="en-GB" dirty="0">
              <a:ea typeface="+mn-lt"/>
              <a:cs typeface="+mn-lt"/>
            </a:endParaRPr>
          </a:p>
          <a:p>
            <a:pPr marL="285750" indent="-285750" algn="just"/>
            <a:r>
              <a:rPr lang="en-GB" b="1" dirty="0">
                <a:ea typeface="+mn-lt"/>
                <a:cs typeface="+mn-lt"/>
              </a:rPr>
              <a:t>Knowledge gaps</a:t>
            </a:r>
            <a:r>
              <a:rPr lang="en-GB" dirty="0">
                <a:ea typeface="+mn-lt"/>
                <a:cs typeface="+mn-lt"/>
              </a:rPr>
              <a:t> remain regarding the comparative </a:t>
            </a:r>
            <a:r>
              <a:rPr lang="en-GB" b="1" dirty="0">
                <a:ea typeface="+mn-lt"/>
                <a:cs typeface="+mn-lt"/>
              </a:rPr>
              <a:t>survival outcomes, treatment patterns,</a:t>
            </a:r>
            <a:r>
              <a:rPr lang="en-GB" dirty="0">
                <a:ea typeface="+mn-lt"/>
                <a:cs typeface="+mn-lt"/>
              </a:rPr>
              <a:t> and </a:t>
            </a:r>
            <a:r>
              <a:rPr lang="en-GB" b="1" dirty="0">
                <a:ea typeface="+mn-lt"/>
                <a:cs typeface="+mn-lt"/>
              </a:rPr>
              <a:t>clinical characteristics</a:t>
            </a:r>
            <a:r>
              <a:rPr lang="en-GB" dirty="0">
                <a:ea typeface="+mn-lt"/>
                <a:cs typeface="+mn-lt"/>
              </a:rPr>
              <a:t> of EOCRC and LOCRC.</a:t>
            </a:r>
            <a:endParaRPr lang="en-GB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1BCE3-C06C-E568-87F9-5C476B14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/>
              <a:t>Current Problems in Early-Onset &amp; Late-Onset Colorectal Cancer Research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358489D2-08E1-FE8B-5B75-11F9402B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11" r="16914" b="10092"/>
          <a:stretch/>
        </p:blipFill>
        <p:spPr>
          <a:xfrm>
            <a:off x="6036249" y="1287863"/>
            <a:ext cx="6150039" cy="42331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7BDB3F-37AA-4BD5-174C-CB42F7AC3F3A}"/>
              </a:ext>
            </a:extLst>
          </p:cNvPr>
          <p:cNvSpPr txBox="1"/>
          <p:nvPr/>
        </p:nvSpPr>
        <p:spPr>
          <a:xfrm>
            <a:off x="6102753" y="5518727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3: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Colorectal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Cancer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Statistics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2023</a:t>
            </a:r>
            <a:endParaRPr lang="de-DE" sz="100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6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4E3D-8DBD-19D6-9DD6-0DA4657E3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A6BF5-B4D9-D8D9-7736-D89F2FC7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just">
              <a:buNone/>
            </a:pPr>
            <a:endParaRPr lang="en-GB" b="1" dirty="0">
              <a:ea typeface="+mn-lt"/>
              <a:cs typeface="+mn-lt"/>
            </a:endParaRPr>
          </a:p>
          <a:p>
            <a:pPr marL="342900" indent="-342900" algn="just">
              <a:buAutoNum type="arabicPeriod"/>
            </a:pPr>
            <a:r>
              <a:rPr lang="en-GB" b="1" dirty="0">
                <a:cs typeface="Arial" panose="020B0604020202020204"/>
              </a:rPr>
              <a:t>Primary objective:</a:t>
            </a:r>
            <a:r>
              <a:rPr lang="en-GB" b="1" dirty="0">
                <a:ea typeface="+mn-lt"/>
                <a:cs typeface="+mn-lt"/>
              </a:rPr>
              <a:t> How do patient and clinical characteristics differ between early-onset and late-onset colorectal cancer, and what impact do these differences have on treatment patterns and survival outcomes?</a:t>
            </a:r>
            <a:endParaRPr lang="en-GB" b="1" dirty="0">
              <a:cs typeface="Arial" panose="020B0604020202020204"/>
            </a:endParaRPr>
          </a:p>
          <a:p>
            <a:pPr marL="731520" lvl="4" indent="0" algn="just">
              <a:buNone/>
            </a:pPr>
            <a:endParaRPr lang="en-GB" dirty="0">
              <a:cs typeface="Arial" panose="020B0604020202020204"/>
            </a:endParaRPr>
          </a:p>
          <a:p>
            <a:pPr marL="731520" lvl="4" indent="0" algn="just">
              <a:buNone/>
            </a:pPr>
            <a:endParaRPr lang="en-GB" dirty="0">
              <a:cs typeface="Arial" panose="020B0604020202020204"/>
            </a:endParaRPr>
          </a:p>
          <a:p>
            <a:pPr marL="731520" lvl="4" indent="0" algn="just">
              <a:buNone/>
            </a:pPr>
            <a:endParaRPr lang="en-GB" dirty="0">
              <a:cs typeface="Arial" panose="020B0604020202020204"/>
            </a:endParaRPr>
          </a:p>
          <a:p>
            <a:pPr marL="342900" indent="-342900" algn="just">
              <a:buAutoNum type="arabicPeriod"/>
            </a:pPr>
            <a:r>
              <a:rPr lang="en-GB" b="1" dirty="0">
                <a:cs typeface="Arial" panose="020B0604020202020204"/>
              </a:rPr>
              <a:t>Secondary objective:</a:t>
            </a:r>
            <a:r>
              <a:rPr lang="en-GB" b="1" dirty="0">
                <a:ea typeface="+mn-lt"/>
                <a:cs typeface="+mn-lt"/>
              </a:rPr>
              <a:t> What is the incidence of sepsis in early-onset versus late-onset colorectal cancer patients, and how does sepsis influence treatment responses and overall patient prognosis?</a:t>
            </a:r>
          </a:p>
          <a:p>
            <a:pPr marL="0" indent="0" algn="just">
              <a:buNone/>
            </a:pPr>
            <a:r>
              <a:rPr lang="en-GB" b="1" dirty="0">
                <a:cs typeface="Arial"/>
              </a:rPr>
              <a:t> </a:t>
            </a:r>
            <a:r>
              <a:rPr lang="en-GB" dirty="0">
                <a:cs typeface="Arial"/>
              </a:rPr>
              <a:t> </a:t>
            </a:r>
            <a:r>
              <a:rPr lang="en-GB" dirty="0">
                <a:ea typeface="+mn-lt"/>
                <a:cs typeface="+mn-lt"/>
              </a:rPr>
              <a:t>  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017B4-3D3E-D644-10DC-49E2AD13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/>
              <a:t>Research Question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41512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81EC1-3873-25B7-5B95-783F0212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D28900-F523-4625-1189-6DCD0E74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553260"/>
            <a:ext cx="11338560" cy="768263"/>
          </a:xfrm>
        </p:spPr>
        <p:txBody>
          <a:bodyPr vert="horz" lIns="91440" tIns="45720" rIns="91440" bIns="45720" anchor="b" anchorCtr="0"/>
          <a:lstStyle/>
          <a:p>
            <a:r>
              <a:rPr lang="en-GB">
                <a:cs typeface="Arial"/>
              </a:rPr>
              <a:t>Study Design</a:t>
            </a:r>
            <a:endParaRPr lang="en-GB" b="0">
              <a:solidFill>
                <a:srgbClr val="000000"/>
              </a:solidFill>
              <a:cs typeface="Arial"/>
            </a:endParaRPr>
          </a:p>
          <a:p>
            <a:endParaRPr lang="en-GB">
              <a:cs typeface="Arial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A00611-764F-3603-9C2F-2924955BCC99}"/>
              </a:ext>
            </a:extLst>
          </p:cNvPr>
          <p:cNvSpPr txBox="1"/>
          <p:nvPr/>
        </p:nvSpPr>
        <p:spPr>
          <a:xfrm>
            <a:off x="390152" y="1100468"/>
            <a:ext cx="914739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de-DE" sz="1600" b="1"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sz="1600" b="1" dirty="0" err="1">
                <a:ea typeface="+mn-lt"/>
                <a:cs typeface="+mn-lt"/>
              </a:rPr>
              <a:t>Retrospective</a:t>
            </a:r>
            <a:r>
              <a:rPr lang="de-DE" sz="1600" b="1" dirty="0">
                <a:ea typeface="+mn-lt"/>
                <a:cs typeface="+mn-lt"/>
              </a:rPr>
              <a:t> </a:t>
            </a:r>
            <a:r>
              <a:rPr lang="de-DE" sz="1600" b="1" dirty="0" err="1">
                <a:ea typeface="+mn-lt"/>
                <a:cs typeface="+mn-lt"/>
              </a:rPr>
              <a:t>observational</a:t>
            </a:r>
            <a:r>
              <a:rPr lang="de-DE" sz="1600" b="1" dirty="0">
                <a:ea typeface="+mn-lt"/>
                <a:cs typeface="+mn-lt"/>
              </a:rPr>
              <a:t> </a:t>
            </a:r>
            <a:r>
              <a:rPr lang="de-DE" sz="1600" b="1" dirty="0" err="1">
                <a:ea typeface="+mn-lt"/>
                <a:cs typeface="+mn-lt"/>
              </a:rPr>
              <a:t>database</a:t>
            </a:r>
            <a:r>
              <a:rPr lang="de-DE" sz="1600" b="1" dirty="0">
                <a:ea typeface="+mn-lt"/>
                <a:cs typeface="+mn-lt"/>
              </a:rPr>
              <a:t> </a:t>
            </a:r>
            <a:r>
              <a:rPr lang="de-DE" sz="1600" b="1" dirty="0" err="1">
                <a:ea typeface="+mn-lt"/>
                <a:cs typeface="+mn-lt"/>
              </a:rPr>
              <a:t>study</a:t>
            </a:r>
            <a:r>
              <a:rPr lang="de-DE" sz="1600" b="1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using</a:t>
            </a:r>
            <a:r>
              <a:rPr lang="de-DE" sz="1600" b="1" dirty="0">
                <a:ea typeface="+mn-lt"/>
                <a:cs typeface="+mn-lt"/>
              </a:rPr>
              <a:t> </a:t>
            </a:r>
            <a:r>
              <a:rPr lang="de-DE" sz="1600" b="1" dirty="0" err="1">
                <a:ea typeface="+mn-lt"/>
                <a:cs typeface="+mn-lt"/>
              </a:rPr>
              <a:t>the</a:t>
            </a:r>
            <a:r>
              <a:rPr lang="de-DE" sz="1600" b="1" dirty="0">
                <a:ea typeface="+mn-lt"/>
                <a:cs typeface="+mn-lt"/>
              </a:rPr>
              <a:t> OMOP Common Data Model (CDM)</a:t>
            </a:r>
            <a:r>
              <a:rPr lang="de-DE" sz="1600" baseline="30000" dirty="0">
                <a:ea typeface="+mn-lt"/>
                <a:cs typeface="+mn-lt"/>
              </a:rPr>
              <a:t>6</a:t>
            </a:r>
            <a:endParaRPr lang="de-DE" sz="1600" baseline="30000" dirty="0" err="1">
              <a:cs typeface="Arial" panose="020B0604020202020204"/>
            </a:endParaRPr>
          </a:p>
          <a:p>
            <a:pPr algn="just"/>
            <a:endParaRPr lang="de-DE" sz="1600" b="1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sz="1600" dirty="0">
                <a:ea typeface="+mn-lt"/>
                <a:cs typeface="+mn-lt"/>
              </a:rPr>
              <a:t>Research </a:t>
            </a:r>
            <a:r>
              <a:rPr lang="de-DE" sz="1600" dirty="0" err="1">
                <a:ea typeface="+mn-lt"/>
                <a:cs typeface="+mn-lt"/>
              </a:rPr>
              <a:t>questions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were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created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to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align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with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dirty="0" err="1">
                <a:ea typeface="+mn-lt"/>
                <a:cs typeface="+mn-lt"/>
              </a:rPr>
              <a:t>the</a:t>
            </a:r>
            <a:r>
              <a:rPr lang="de-DE" sz="1600" dirty="0">
                <a:ea typeface="+mn-lt"/>
                <a:cs typeface="+mn-lt"/>
              </a:rPr>
              <a:t> </a:t>
            </a:r>
            <a:r>
              <a:rPr lang="de-DE" sz="1600" b="1" dirty="0">
                <a:ea typeface="+mn-lt"/>
                <a:cs typeface="+mn-lt"/>
              </a:rPr>
              <a:t>MEDOC items</a:t>
            </a:r>
            <a:r>
              <a:rPr lang="de-DE" sz="1600" baseline="30000" dirty="0">
                <a:ea typeface="+mn-lt"/>
                <a:cs typeface="+mn-lt"/>
              </a:rPr>
              <a:t>7</a:t>
            </a:r>
            <a:endParaRPr lang="de-DE" baseline="30000" dirty="0">
              <a:cs typeface="Arial" panose="020B0604020202020204"/>
            </a:endParaRPr>
          </a:p>
          <a:p>
            <a:pPr algn="just">
              <a:buFont typeface="Arial"/>
              <a:buChar char="•"/>
            </a:pPr>
            <a:endParaRPr lang="de-DE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de-DE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de-DE" sz="1600">
              <a:solidFill>
                <a:srgbClr val="2B3A42"/>
              </a:solidFill>
              <a:cs typeface="Arial"/>
            </a:endParaRPr>
          </a:p>
        </p:txBody>
      </p:sp>
      <p:pic>
        <p:nvPicPr>
          <p:cNvPr id="7" name="Inhaltsplatzhalter 6" descr="Ein Bild, das Text, Screenshot, Schrift, Website enthält.&#10;&#10;Beschreibung automatisch generiert.">
            <a:extLst>
              <a:ext uri="{FF2B5EF4-FFF2-40B4-BE49-F238E27FC236}">
                <a16:creationId xmlns:a16="http://schemas.microsoft.com/office/drawing/2014/main" id="{EA0BF551-E82E-804D-BB57-6552546DC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350" y="2455073"/>
            <a:ext cx="7166898" cy="384152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655786-0A71-9DBC-675A-4C4D4A1BE896}"/>
              </a:ext>
            </a:extLst>
          </p:cNvPr>
          <p:cNvSpPr txBox="1"/>
          <p:nvPr/>
        </p:nvSpPr>
        <p:spPr>
          <a:xfrm>
            <a:off x="2509350" y="6173485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4: MEDOC-Items 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2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8B2D-C005-50CE-2D31-F69FF801F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59590-CC44-3354-BC61-09B51204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>
                <a:cs typeface="Arial"/>
              </a:rPr>
              <a:t>Inclusion and Exclusion Criteria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CD4181F-0574-4DB7-1820-84BA8B068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82387"/>
              </p:ext>
            </p:extLst>
          </p:nvPr>
        </p:nvGraphicFramePr>
        <p:xfrm>
          <a:off x="2999236" y="1440602"/>
          <a:ext cx="6117960" cy="47628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59541">
                  <a:extLst>
                    <a:ext uri="{9D8B030D-6E8A-4147-A177-3AD203B41FA5}">
                      <a16:colId xmlns:a16="http://schemas.microsoft.com/office/drawing/2014/main" val="2886834790"/>
                    </a:ext>
                  </a:extLst>
                </a:gridCol>
                <a:gridCol w="2958419">
                  <a:extLst>
                    <a:ext uri="{9D8B030D-6E8A-4147-A177-3AD203B41FA5}">
                      <a16:colId xmlns:a16="http://schemas.microsoft.com/office/drawing/2014/main" val="19950843"/>
                    </a:ext>
                  </a:extLst>
                </a:gridCol>
              </a:tblGrid>
              <a:tr h="380590">
                <a:tc>
                  <a:txBody>
                    <a:bodyPr/>
                    <a:lstStyle/>
                    <a:p>
                      <a:pPr algn="ctr"/>
                      <a:r>
                        <a:rPr lang="de-DE" err="1">
                          <a:solidFill>
                            <a:srgbClr val="FFFFFF"/>
                          </a:solidFill>
                        </a:rPr>
                        <a:t>Inclusion</a:t>
                      </a:r>
                      <a:endParaRPr lang="de-DE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err="1">
                          <a:solidFill>
                            <a:srgbClr val="FFFFFF"/>
                          </a:solidFill>
                        </a:rPr>
                        <a:t>Exclusion</a:t>
                      </a:r>
                      <a:endParaRPr lang="de-DE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77191"/>
                  </a:ext>
                </a:extLst>
              </a:tr>
              <a:tr h="782929">
                <a:tc>
                  <a:txBody>
                    <a:bodyPr/>
                    <a:lstStyle/>
                    <a:p>
                      <a:r>
                        <a:rPr lang="de-DE" sz="1400" b="1"/>
                        <a:t>Age:</a:t>
                      </a:r>
                      <a:r>
                        <a:rPr lang="de-DE" sz="1400"/>
                        <a:t> </a:t>
                      </a:r>
                      <a:r>
                        <a:rPr lang="de-DE" sz="1400" u="none" strike="noStrike" noProof="0"/>
                        <a:t>≥18</a:t>
                      </a:r>
                    </a:p>
                    <a:p>
                      <a:pPr lvl="0">
                        <a:buNone/>
                      </a:pPr>
                      <a:r>
                        <a:rPr lang="de-DE" sz="1400" b="1" u="none" strike="noStrike" noProof="0"/>
                        <a:t>EOCRC:</a:t>
                      </a:r>
                      <a:r>
                        <a:rPr lang="de-DE" sz="1400" u="none" strike="noStrike" noProof="0"/>
                        <a:t> &lt;50</a:t>
                      </a:r>
                    </a:p>
                    <a:p>
                      <a:pPr lvl="0">
                        <a:buNone/>
                      </a:pPr>
                      <a:r>
                        <a:rPr lang="de-DE" sz="1400" b="1" u="none" strike="noStrike" noProof="0"/>
                        <a:t>LOCRC:</a:t>
                      </a:r>
                      <a:r>
                        <a:rPr lang="de-DE" sz="1400" u="none" strike="noStrike" noProof="0"/>
                        <a:t> </a:t>
                      </a:r>
                      <a:r>
                        <a:rPr lang="de-DE" sz="1400" u="none" strike="noStrike" noProof="0">
                          <a:solidFill>
                            <a:srgbClr val="2B3A42"/>
                          </a:solidFill>
                        </a:rPr>
                        <a:t>≥50</a:t>
                      </a:r>
                      <a:endParaRPr lang="de-DE" sz="1400" u="none" strike="noStrik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/>
                        <a:t>Age:</a:t>
                      </a:r>
                      <a:r>
                        <a:rPr lang="de-DE" sz="1400"/>
                        <a:t> &lt;18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794861"/>
                  </a:ext>
                </a:extLst>
              </a:tr>
              <a:tr h="1631105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B3A42"/>
                          </a:solidFill>
                        </a:rPr>
                        <a:t>Diagnosis:</a:t>
                      </a:r>
                      <a:r>
                        <a:rPr lang="de-DE" sz="1400" dirty="0">
                          <a:solidFill>
                            <a:srgbClr val="2B3A42"/>
                          </a:solidFill>
                        </a:rPr>
                        <a:t>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u="none" strike="noStrike" noProof="0" dirty="0">
                          <a:solidFill>
                            <a:srgbClr val="2B3A42"/>
                          </a:solidFill>
                        </a:rPr>
                        <a:t>Between January 1</a:t>
                      </a:r>
                      <a:r>
                        <a:rPr lang="de-DE" sz="1400" u="none" strike="noStrike" baseline="30000" noProof="0" dirty="0">
                          <a:solidFill>
                            <a:srgbClr val="2B3A42"/>
                          </a:solidFill>
                        </a:rPr>
                        <a:t>st</a:t>
                      </a:r>
                      <a:r>
                        <a:rPr lang="de-DE" sz="1400" u="none" strike="noStrike" noProof="0" dirty="0">
                          <a:solidFill>
                            <a:srgbClr val="2B3A42"/>
                          </a:solidFill>
                        </a:rPr>
                        <a:t> 2014 and December 31</a:t>
                      </a:r>
                      <a:r>
                        <a:rPr lang="de-DE" sz="1400" u="none" strike="noStrike" baseline="30000" noProof="0" dirty="0">
                          <a:solidFill>
                            <a:srgbClr val="2B3A42"/>
                          </a:solidFill>
                        </a:rPr>
                        <a:t>st</a:t>
                      </a:r>
                      <a:r>
                        <a:rPr lang="de-DE" sz="1400" u="none" strike="noStrike" noProof="0" dirty="0">
                          <a:solidFill>
                            <a:srgbClr val="2B3A42"/>
                          </a:solidFill>
                        </a:rPr>
                        <a:t> 2023</a:t>
                      </a:r>
                      <a:endParaRPr lang="de-DE" sz="1400" dirty="0">
                        <a:solidFill>
                          <a:srgbClr val="2B3A42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dirty="0">
                          <a:solidFill>
                            <a:srgbClr val="2B3A42"/>
                          </a:solidFill>
                        </a:rPr>
                        <a:t>At one of the 5 partner centers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dirty="0">
                          <a:solidFill>
                            <a:srgbClr val="2B3A42"/>
                          </a:solidFill>
                        </a:rPr>
                        <a:t>Histologically confirmed CRC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rgbClr val="2B3A42"/>
                          </a:solidFill>
                        </a:rPr>
                        <a:t>Diagnosis: 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Outside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the</a:t>
                      </a: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defined</a:t>
                      </a: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 time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window</a:t>
                      </a:r>
                      <a:endParaRPr lang="de-DE" sz="1400">
                        <a:solidFill>
                          <a:srgbClr val="2B3A42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Diagosed</a:t>
                      </a: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 in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other</a:t>
                      </a: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centers</a:t>
                      </a:r>
                      <a:endParaRPr lang="de-DE" sz="1400">
                        <a:solidFill>
                          <a:srgbClr val="2B3A42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Prior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cancer</a:t>
                      </a: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diagnosis</a:t>
                      </a:r>
                      <a:endParaRPr lang="de-DE" sz="1400">
                        <a:solidFill>
                          <a:srgbClr val="2B3A42"/>
                        </a:solidFill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>
                          <a:solidFill>
                            <a:srgbClr val="2B3A42"/>
                          </a:solidFill>
                        </a:rPr>
                        <a:t>Palliative </a:t>
                      </a:r>
                      <a:r>
                        <a:rPr lang="de-DE" sz="1400" err="1">
                          <a:solidFill>
                            <a:srgbClr val="2B3A42"/>
                          </a:solidFill>
                        </a:rPr>
                        <a:t>cases</a:t>
                      </a:r>
                      <a:endParaRPr lang="de-DE" sz="1400">
                        <a:solidFill>
                          <a:srgbClr val="2B3A4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10581"/>
                  </a:ext>
                </a:extLst>
              </a:tr>
              <a:tr h="100040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b="1"/>
                        <a:t>Data: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err="1"/>
                        <a:t>Complete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data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available</a:t>
                      </a:r>
                      <a:endParaRPr lang="de-DE" sz="140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/>
                        <a:t>Follow-</a:t>
                      </a:r>
                      <a:r>
                        <a:rPr lang="de-DE" sz="1400" err="1"/>
                        <a:t>up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for</a:t>
                      </a:r>
                      <a:r>
                        <a:rPr lang="de-DE" sz="1400"/>
                        <a:t> at least 12 </a:t>
                      </a:r>
                      <a:r>
                        <a:rPr lang="de-DE" sz="1400" err="1"/>
                        <a:t>months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de-DE" sz="1400" b="1" u="none" strike="noStrike" noProof="0" dirty="0">
                          <a:solidFill>
                            <a:srgbClr val="2B3A42"/>
                          </a:solidFill>
                        </a:rPr>
                        <a:t>Data: </a:t>
                      </a:r>
                      <a:endParaRPr lang="de-DE" sz="1400" b="1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u="none" strike="noStrike" noProof="0" dirty="0">
                          <a:solidFill>
                            <a:srgbClr val="2B3A42"/>
                          </a:solidFill>
                        </a:rPr>
                        <a:t>Incomplete data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u="none" strike="noStrike" kern="1200" dirty="0">
                          <a:solidFill>
                            <a:srgbClr val="2B3A42"/>
                          </a:solidFill>
                          <a:latin typeface="+mn-lt"/>
                          <a:ea typeface="+mn-ea"/>
                          <a:cs typeface="+mn-cs"/>
                        </a:rPr>
                        <a:t>Follow-up shorter than 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87327"/>
                  </a:ext>
                </a:extLst>
              </a:tr>
              <a:tr h="967787">
                <a:tc>
                  <a:txBody>
                    <a:bodyPr/>
                    <a:lstStyle/>
                    <a:p>
                      <a:r>
                        <a:rPr lang="de-DE" sz="1400" b="1" err="1"/>
                        <a:t>Secondary</a:t>
                      </a:r>
                      <a:r>
                        <a:rPr lang="de-DE" sz="1400" b="1"/>
                        <a:t> Analysis: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de-DE" sz="1400" err="1"/>
                        <a:t>Occurrence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of</a:t>
                      </a:r>
                      <a:r>
                        <a:rPr lang="de-DE" sz="1400"/>
                        <a:t> </a:t>
                      </a:r>
                      <a:r>
                        <a:rPr lang="de-DE" sz="1400" err="1"/>
                        <a:t>sepsis</a:t>
                      </a:r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1400" b="1" u="none" strike="noStrike" noProof="0" dirty="0">
                          <a:solidFill>
                            <a:srgbClr val="2B3A42"/>
                          </a:solidFill>
                        </a:rPr>
                        <a:t>Secondary Analysis: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de-DE" sz="1400" u="none" strike="noStrike" noProof="0" dirty="0">
                          <a:solidFill>
                            <a:srgbClr val="2B3A42"/>
                          </a:solidFill>
                        </a:rPr>
                        <a:t>Absence of sepsis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03540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E86691E-9545-DC88-EB1F-142CEFFE4A74}"/>
              </a:ext>
            </a:extLst>
          </p:cNvPr>
          <p:cNvSpPr txBox="1"/>
          <p:nvPr/>
        </p:nvSpPr>
        <p:spPr>
          <a:xfrm>
            <a:off x="3002459" y="1193256"/>
            <a:ext cx="58727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Table 1: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Inclusion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and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Exclusion</a:t>
            </a:r>
            <a:r>
              <a:rPr lang="de-DE" sz="1000" b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de-DE" sz="1000" b="1" err="1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30615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7096-2111-33F3-3E6E-B10F36F05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6C4AC2-001F-F720-77E7-07E09D0C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7230688" cy="4774807"/>
          </a:xfrm>
        </p:spPr>
        <p:txBody>
          <a:bodyPr lIns="91440" tIns="45720" rIns="91440" bIns="45720" anchor="t"/>
          <a:lstStyle/>
          <a:p>
            <a:pPr algn="just"/>
            <a:r>
              <a:rPr lang="en-GB" dirty="0">
                <a:ea typeface="+mn-lt"/>
                <a:cs typeface="+mn-lt"/>
              </a:rPr>
              <a:t>All analyses will use established </a:t>
            </a:r>
            <a:r>
              <a:rPr lang="en-GB" b="1" dirty="0">
                <a:ea typeface="+mn-lt"/>
                <a:cs typeface="+mn-lt"/>
              </a:rPr>
              <a:t>R packages</a:t>
            </a:r>
            <a:r>
              <a:rPr lang="en-GB" dirty="0">
                <a:ea typeface="+mn-lt"/>
                <a:cs typeface="+mn-lt"/>
              </a:rPr>
              <a:t> and </a:t>
            </a:r>
            <a:r>
              <a:rPr lang="en-GB" b="1" dirty="0">
                <a:ea typeface="+mn-lt"/>
                <a:cs typeface="+mn-lt"/>
              </a:rPr>
              <a:t>OHDSI tools</a:t>
            </a:r>
            <a:r>
              <a:rPr lang="en-GB" dirty="0">
                <a:ea typeface="+mn-lt"/>
                <a:cs typeface="+mn-lt"/>
              </a:rPr>
              <a:t> on databases standardized to the OMOP CDM, enabling a </a:t>
            </a:r>
            <a:r>
              <a:rPr lang="en-GB" b="1" dirty="0">
                <a:ea typeface="+mn-lt"/>
                <a:cs typeface="+mn-lt"/>
              </a:rPr>
              <a:t>federated data analysis </a:t>
            </a:r>
            <a:r>
              <a:rPr lang="en-GB" dirty="0">
                <a:ea typeface="+mn-lt"/>
                <a:cs typeface="+mn-lt"/>
              </a:rPr>
              <a:t>using </a:t>
            </a:r>
            <a:r>
              <a:rPr lang="en-GB" b="1" dirty="0">
                <a:ea typeface="+mn-lt"/>
                <a:cs typeface="+mn-lt"/>
              </a:rPr>
              <a:t>Vantage6.</a:t>
            </a:r>
            <a:endParaRPr lang="en-US" b="1" dirty="0">
              <a:ea typeface="+mn-lt"/>
              <a:cs typeface="+mn-lt"/>
            </a:endParaRPr>
          </a:p>
          <a:p>
            <a:pPr algn="just"/>
            <a:endParaRPr lang="en-GB" dirty="0">
              <a:cs typeface="Arial" panose="020B0604020202020204"/>
            </a:endParaRPr>
          </a:p>
          <a:p>
            <a:pPr algn="just"/>
            <a:r>
              <a:rPr lang="en-GB" dirty="0">
                <a:ea typeface="+mn-lt"/>
                <a:cs typeface="+mn-lt"/>
              </a:rPr>
              <a:t>The code will be made available on </a:t>
            </a:r>
            <a:r>
              <a:rPr lang="en-GB" b="1" dirty="0">
                <a:ea typeface="+mn-lt"/>
                <a:cs typeface="+mn-lt"/>
              </a:rPr>
              <a:t>GitHub</a:t>
            </a:r>
            <a:r>
              <a:rPr lang="en-GB" dirty="0">
                <a:ea typeface="+mn-lt"/>
                <a:cs typeface="+mn-lt"/>
              </a:rPr>
              <a:t> to ensure </a:t>
            </a:r>
            <a:r>
              <a:rPr lang="en-GB" b="1" dirty="0">
                <a:ea typeface="+mn-lt"/>
                <a:cs typeface="+mn-lt"/>
              </a:rPr>
              <a:t>reproducibility </a:t>
            </a:r>
            <a:r>
              <a:rPr lang="en-GB" dirty="0">
                <a:ea typeface="+mn-lt"/>
                <a:cs typeface="+mn-lt"/>
              </a:rPr>
              <a:t>and </a:t>
            </a:r>
            <a:r>
              <a:rPr lang="en-GB" b="1" dirty="0">
                <a:ea typeface="+mn-lt"/>
                <a:cs typeface="+mn-lt"/>
              </a:rPr>
              <a:t>transparency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cs typeface="Arial" panose="020B0604020202020204"/>
            </a:endParaRPr>
          </a:p>
          <a:p>
            <a:pPr marL="285750" indent="-285750" algn="just"/>
            <a:endParaRPr lang="en-GB" dirty="0">
              <a:cs typeface="Arial" panose="020B0604020202020204"/>
            </a:endParaRPr>
          </a:p>
          <a:p>
            <a:pPr marL="0" indent="0" algn="just">
              <a:buNone/>
            </a:pPr>
            <a:r>
              <a:rPr lang="en-GB" b="1" dirty="0">
                <a:cs typeface="Arial" panose="020B0604020202020204"/>
              </a:rPr>
              <a:t>Quality control</a:t>
            </a:r>
          </a:p>
          <a:p>
            <a:pPr algn="just"/>
            <a:r>
              <a:rPr lang="en-GB" dirty="0">
                <a:cs typeface="Arial" panose="020B0604020202020204"/>
              </a:rPr>
              <a:t>Every </a:t>
            </a:r>
            <a:r>
              <a:rPr lang="en-GB" dirty="0" err="1">
                <a:cs typeface="Arial" panose="020B0604020202020204"/>
              </a:rPr>
              <a:t>center</a:t>
            </a:r>
            <a:r>
              <a:rPr lang="en-GB" dirty="0">
                <a:cs typeface="Arial" panose="020B0604020202020204"/>
              </a:rPr>
              <a:t> is responsible for their data quality</a:t>
            </a:r>
          </a:p>
          <a:p>
            <a:pPr algn="just"/>
            <a:endParaRPr lang="en-GB" dirty="0">
              <a:cs typeface="Arial" panose="020B0604020202020204"/>
            </a:endParaRPr>
          </a:p>
          <a:p>
            <a:pPr algn="just"/>
            <a:r>
              <a:rPr lang="en-GB" dirty="0">
                <a:cs typeface="Arial" panose="020B0604020202020204"/>
              </a:rPr>
              <a:t>Implementation of</a:t>
            </a:r>
            <a:r>
              <a:rPr lang="en-GB" b="1" dirty="0">
                <a:cs typeface="Arial" panose="020B0604020202020204"/>
              </a:rPr>
              <a:t> OHDSI quality control tools</a:t>
            </a:r>
          </a:p>
          <a:p>
            <a:pPr marL="0" indent="0" algn="just">
              <a:buNone/>
            </a:pPr>
            <a:endParaRPr lang="en-GB" dirty="0"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2D0F4-BF12-93BF-E7C4-B0AD8B32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r>
              <a:rPr lang="en-GB">
                <a:cs typeface="Arial"/>
              </a:rPr>
              <a:t>Data Analyses</a:t>
            </a:r>
            <a:endParaRPr lang="en-GB"/>
          </a:p>
        </p:txBody>
      </p:sp>
      <p:pic>
        <p:nvPicPr>
          <p:cNvPr id="4" name="Picture 3" descr="R (programming language) - Wikipedia">
            <a:extLst>
              <a:ext uri="{FF2B5EF4-FFF2-40B4-BE49-F238E27FC236}">
                <a16:creationId xmlns:a16="http://schemas.microsoft.com/office/drawing/2014/main" id="{F6017C41-164D-9F07-CECD-C6DA9300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1" y="1699328"/>
            <a:ext cx="800174" cy="617890"/>
          </a:xfrm>
          <a:prstGeom prst="rect">
            <a:avLst/>
          </a:prstGeom>
        </p:spPr>
      </p:pic>
      <p:pic>
        <p:nvPicPr>
          <p:cNvPr id="5" name="Picture 4" descr="OHDSI - YouTube">
            <a:extLst>
              <a:ext uri="{FF2B5EF4-FFF2-40B4-BE49-F238E27FC236}">
                <a16:creationId xmlns:a16="http://schemas.microsoft.com/office/drawing/2014/main" id="{CCED089E-35BC-DD2A-C3F9-B6B42D50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351" y="1696973"/>
            <a:ext cx="723828" cy="706378"/>
          </a:xfrm>
          <a:prstGeom prst="rect">
            <a:avLst/>
          </a:prstGeom>
        </p:spPr>
      </p:pic>
      <p:pic>
        <p:nvPicPr>
          <p:cNvPr id="7" name="Picture 6" descr="GitHub Logo and symbol, meaning ...">
            <a:extLst>
              <a:ext uri="{FF2B5EF4-FFF2-40B4-BE49-F238E27FC236}">
                <a16:creationId xmlns:a16="http://schemas.microsoft.com/office/drawing/2014/main" id="{3B66F029-629E-E572-479E-EBC6AD2C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251" y="1717655"/>
            <a:ext cx="1188081" cy="663697"/>
          </a:xfrm>
          <a:prstGeom prst="rect">
            <a:avLst/>
          </a:prstGeom>
        </p:spPr>
      </p:pic>
      <p:pic>
        <p:nvPicPr>
          <p:cNvPr id="9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541205-52CF-1EE3-535A-231DC9C490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084" r="4816" b="9499"/>
          <a:stretch/>
        </p:blipFill>
        <p:spPr>
          <a:xfrm>
            <a:off x="7765460" y="4230429"/>
            <a:ext cx="3956777" cy="1734741"/>
          </a:xfrm>
          <a:prstGeom prst="rect">
            <a:avLst/>
          </a:prstGeom>
        </p:spPr>
      </p:pic>
      <p:pic>
        <p:nvPicPr>
          <p:cNvPr id="6" name="Grafik 5" descr="GitHub - OHDSI/CohortDiagnostics: An R package for performing various  cohort diagnostics.">
            <a:extLst>
              <a:ext uri="{FF2B5EF4-FFF2-40B4-BE49-F238E27FC236}">
                <a16:creationId xmlns:a16="http://schemas.microsoft.com/office/drawing/2014/main" id="{D35B5B7A-F86D-222F-592D-56F2C664A0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632" b="6579"/>
          <a:stretch/>
        </p:blipFill>
        <p:spPr>
          <a:xfrm>
            <a:off x="7767512" y="2374561"/>
            <a:ext cx="3878103" cy="18469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634629-A7BB-0B2F-5411-D019DDFB868B}"/>
              </a:ext>
            </a:extLst>
          </p:cNvPr>
          <p:cNvSpPr txBox="1"/>
          <p:nvPr/>
        </p:nvSpPr>
        <p:spPr>
          <a:xfrm>
            <a:off x="7867850" y="5965331"/>
            <a:ext cx="38631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0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Figure 5: Data Analysis Tools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8" name="Grafik 7" descr="Home">
            <a:extLst>
              <a:ext uri="{FF2B5EF4-FFF2-40B4-BE49-F238E27FC236}">
                <a16:creationId xmlns:a16="http://schemas.microsoft.com/office/drawing/2014/main" id="{857A0DEA-570E-F13C-2537-3009ABB06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3645" y="1861705"/>
            <a:ext cx="1163783" cy="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4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C6&quot; g=&quot;15&quot; b=&quot;15&quot;/&gt;&lt;/elem&gt;&lt;elem m_fUsage=&quot;9.00000000000000022204E-01&quot;&gt;&lt;m_msothmcolidx val=&quot;0&quot;/&gt;&lt;m_rgb r=&quot;F5&quot; g=&quot;BA&quot; b=&quot;B4&quot;/&gt;&lt;/elem&gt;&lt;elem m_fUsage=&quot;8.10000000000000053291E-01&quot;&gt;&lt;m_msothmcolidx val=&quot;0&quot;/&gt;&lt;m_rgb r=&quot;EE&quot; g=&quot;89&quot; b=&quot;7D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6A1FEE91F404289911A21FAA56DBC" ma:contentTypeVersion="14" ma:contentTypeDescription="Create a new document." ma:contentTypeScope="" ma:versionID="fd253f005a2b23656d9202e412910e0a">
  <xsd:schema xmlns:xsd="http://www.w3.org/2001/XMLSchema" xmlns:xs="http://www.w3.org/2001/XMLSchema" xmlns:p="http://schemas.microsoft.com/office/2006/metadata/properties" xmlns:ns2="23645b49-305d-446e-b06c-e3625dad9336" xmlns:ns3="7087f918-6bd3-4e59-b252-6b205123d103" targetNamespace="http://schemas.microsoft.com/office/2006/metadata/properties" ma:root="true" ma:fieldsID="68fed7be96456594695f0472b3e0e920" ns2:_="" ns3:_="">
    <xsd:import namespace="23645b49-305d-446e-b06c-e3625dad9336"/>
    <xsd:import namespace="7087f918-6bd3-4e59-b252-6b205123d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45b49-305d-446e-b06c-e3625dad9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7f918-6bd3-4e59-b252-6b205123d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c6754b6-da4d-4795-bb19-b52351fba838}" ma:internalName="TaxCatchAll" ma:showField="CatchAllData" ma:web="7087f918-6bd3-4e59-b252-6b205123d1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87f918-6bd3-4e59-b252-6b205123d103">
      <UserInfo>
        <DisplayName>Anderson, James EX1</DisplayName>
        <AccountId>18</AccountId>
        <AccountType/>
      </UserInfo>
    </SharedWithUsers>
    <lcf76f155ced4ddcb4097134ff3c332f xmlns="23645b49-305d-446e-b06c-e3625dad9336">
      <Terms xmlns="http://schemas.microsoft.com/office/infopath/2007/PartnerControls"/>
    </lcf76f155ced4ddcb4097134ff3c332f>
    <TaxCatchAll xmlns="7087f918-6bd3-4e59-b252-6b205123d103" xsi:nil="true"/>
  </documentManagement>
</p:properties>
</file>

<file path=customXml/itemProps1.xml><?xml version="1.0" encoding="utf-8"?>
<ds:datastoreItem xmlns:ds="http://schemas.openxmlformats.org/officeDocument/2006/customXml" ds:itemID="{9164C638-3B3B-4486-AF02-42C6DD9ED5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75372-E422-4AAD-AF5C-5D3C3826D99A}">
  <ds:schemaRefs>
    <ds:schemaRef ds:uri="23645b49-305d-446e-b06c-e3625dad9336"/>
    <ds:schemaRef ds:uri="7087f918-6bd3-4e59-b252-6b205123d1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437CB3-3FFD-4EF9-8DF2-3F0FBC92032A}">
  <ds:schemaRefs>
    <ds:schemaRef ds:uri="23645b49-305d-446e-b06c-e3625dad9336"/>
    <ds:schemaRef ds:uri="7087f918-6bd3-4e59-b252-6b205123d1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1238</Words>
  <Application>Microsoft Office PowerPoint</Application>
  <PresentationFormat>Widescreen</PresentationFormat>
  <Paragraphs>166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Courier New</vt:lpstr>
      <vt:lpstr>Georgia</vt:lpstr>
      <vt:lpstr>Wingdings</vt:lpstr>
      <vt:lpstr>IQVIA_V2.1.0</vt:lpstr>
      <vt:lpstr>think-cell Slide</vt:lpstr>
      <vt:lpstr>Comparative Analysis of the Natural History and Outcomes of Early-Onset and Late-Onset Colorectal Cancer</vt:lpstr>
      <vt:lpstr>Study team: bringing together our expertise</vt:lpstr>
      <vt:lpstr>Epidemiology of CRC</vt:lpstr>
      <vt:lpstr>Epidemiology of EOCRC</vt:lpstr>
      <vt:lpstr>Current Problems in Early-Onset &amp; Late-Onset Colorectal Cancer Research</vt:lpstr>
      <vt:lpstr>Research Question and Objectives</vt:lpstr>
      <vt:lpstr>Study Design </vt:lpstr>
      <vt:lpstr>Inclusion and Exclusion Criteria</vt:lpstr>
      <vt:lpstr>Data Analyses</vt:lpstr>
      <vt:lpstr>Data Analyses</vt:lpstr>
      <vt:lpstr>Data Analyses</vt:lpstr>
      <vt:lpstr>Study Timeline</vt:lpstr>
      <vt:lpstr>Future Work Potential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Manickam, Kirubakaran</dc:creator>
  <cp:lastModifiedBy>zr46jtgg86@goetheuniversitaet.onmicrosoft.com</cp:lastModifiedBy>
  <cp:revision>180</cp:revision>
  <cp:lastPrinted>2019-08-20T20:33:24Z</cp:lastPrinted>
  <dcterms:created xsi:type="dcterms:W3CDTF">2021-09-27T03:42:08Z</dcterms:created>
  <dcterms:modified xsi:type="dcterms:W3CDTF">2024-11-26T16:49:08Z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0x0101000D96A1FEE91F404289911A21FAA56DBC</vt:lpwstr>
  </property>
  <property fmtid="{D5CDD505-2E9C-101B-9397-08002B2CF9AE}" pid="3" name="MediaServiceImageTags">
    <vt:lpwstr/>
  </property>
</Properties>
</file>